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311" r:id="rId3"/>
    <p:sldId id="268" r:id="rId4"/>
    <p:sldId id="322" r:id="rId5"/>
    <p:sldId id="321" r:id="rId7"/>
    <p:sldId id="314" r:id="rId8"/>
    <p:sldId id="337" r:id="rId9"/>
    <p:sldId id="341" r:id="rId10"/>
    <p:sldId id="339" r:id="rId11"/>
    <p:sldId id="340" r:id="rId12"/>
    <p:sldId id="342" r:id="rId13"/>
    <p:sldId id="343" r:id="rId14"/>
    <p:sldId id="344" r:id="rId15"/>
    <p:sldId id="345" r:id="rId16"/>
    <p:sldId id="346" r:id="rId17"/>
    <p:sldId id="347" r:id="rId18"/>
    <p:sldId id="348" r:id="rId19"/>
    <p:sldId id="350" r:id="rId20"/>
    <p:sldId id="351" r:id="rId21"/>
    <p:sldId id="356" r:id="rId22"/>
    <p:sldId id="357" r:id="rId23"/>
    <p:sldId id="358" r:id="rId24"/>
    <p:sldId id="323" r:id="rId25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E7CB"/>
    <a:srgbClr val="685EF3"/>
    <a:srgbClr val="32CB9C"/>
    <a:srgbClr val="EEF1FF"/>
    <a:srgbClr val="9892FE"/>
    <a:srgbClr val="DEEB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4660"/>
  </p:normalViewPr>
  <p:slideViewPr>
    <p:cSldViewPr snapToGrid="0" showGuides="1">
      <p:cViewPr>
        <p:scale>
          <a:sx n="33" d="100"/>
          <a:sy n="33" d="100"/>
        </p:scale>
        <p:origin x="1602" y="12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gs" Target="tags/tag2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BDC5F1-DD1A-4820-9CF1-944362BD5DA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9819CB-C725-4239-8D1B-DEC81C5ED77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A0642-E7D1-4315-85F6-B2983CF33240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bg>
      <p:bgPr>
        <a:gradFill>
          <a:gsLst>
            <a:gs pos="0">
              <a:srgbClr val="291F35"/>
            </a:gs>
            <a:gs pos="80000">
              <a:srgbClr val="071931"/>
            </a:gs>
          </a:gsLst>
          <a:lin ang="18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sz="quarter" idx="10"/>
          </p:nvPr>
        </p:nvSpPr>
        <p:spPr>
          <a:xfrm>
            <a:off x="4782344" y="2507229"/>
            <a:ext cx="2627313" cy="2627312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sz="quarter" idx="10"/>
          </p:nvPr>
        </p:nvSpPr>
        <p:spPr>
          <a:xfrm>
            <a:off x="1748142" y="1904997"/>
            <a:ext cx="3048004" cy="3048004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Main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</a:rPr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Main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</a:rPr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laptop-02.png" descr="laptop-0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20129" y="1900066"/>
            <a:ext cx="7362143" cy="4023069"/>
          </a:xfrm>
          <a:prstGeom prst="rect">
            <a:avLst/>
          </a:prstGeom>
          <a:ln w="12700">
            <a:miter lim="400000"/>
            <a:headEnd/>
            <a:tailEnd/>
          </a:ln>
          <a:effectLst>
            <a:outerShdw blurRad="1016000" dist="381000" dir="5400000" rotWithShape="0">
              <a:srgbClr val="000000">
                <a:alpha val="20000"/>
              </a:srgbClr>
            </a:outerShdw>
          </a:effectLst>
        </p:spPr>
      </p:pic>
      <p:sp>
        <p:nvSpPr>
          <p:cNvPr id="13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6952673" y="2156123"/>
            <a:ext cx="5297055" cy="329925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 algn="l">
              <a:defRPr sz="1000"/>
            </a:lvl1pPr>
          </a:lstStyle>
          <a:p>
            <a:r>
              <a:rPr lang="en-US" smtClean="0"/>
              <a:t>Drag To Upload Image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_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1000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2.png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10131842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3185556 h 6858000"/>
              <a:gd name="connsiteX3" fmla="*/ 0 w 12192000"/>
              <a:gd name="connsiteY3" fmla="*/ 0 h 6858000"/>
              <a:gd name="connsiteX4" fmla="*/ 1560333 w 12192000"/>
              <a:gd name="connsiteY4" fmla="*/ 0 h 6858000"/>
              <a:gd name="connsiteX5" fmla="*/ 5995529 w 12192000"/>
              <a:gd name="connsiteY5" fmla="*/ 6858000 h 6858000"/>
              <a:gd name="connsiteX6" fmla="*/ 0 w 12192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10131842" y="0"/>
                </a:moveTo>
                <a:lnTo>
                  <a:pt x="12192000" y="0"/>
                </a:lnTo>
                <a:lnTo>
                  <a:pt x="12192000" y="3185556"/>
                </a:lnTo>
                <a:close/>
                <a:moveTo>
                  <a:pt x="0" y="0"/>
                </a:moveTo>
                <a:lnTo>
                  <a:pt x="1560333" y="0"/>
                </a:lnTo>
                <a:lnTo>
                  <a:pt x="5995529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8" name="矩形 7"/>
          <p:cNvSpPr/>
          <p:nvPr userDrawn="1"/>
        </p:nvSpPr>
        <p:spPr>
          <a:xfrm>
            <a:off x="400050" y="419100"/>
            <a:ext cx="11391900" cy="6019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dir="5400000" sx="101000" sy="101000" algn="t" rotWithShape="0">
              <a:schemeClr val="accent4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tags" Target="../tags/tag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tags" Target="../tags/tag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5.png"/><Relationship Id="rId3" Type="http://schemas.openxmlformats.org/officeDocument/2006/relationships/tags" Target="../tags/tag20.xml"/><Relationship Id="rId2" Type="http://schemas.openxmlformats.org/officeDocument/2006/relationships/image" Target="../media/image24.png"/><Relationship Id="rId1" Type="http://schemas.openxmlformats.org/officeDocument/2006/relationships/tags" Target="../tags/tag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6.jpe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6.png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4.xml"/><Relationship Id="rId3" Type="http://schemas.openxmlformats.org/officeDocument/2006/relationships/tags" Target="../tags/tag3.xml"/><Relationship Id="rId2" Type="http://schemas.openxmlformats.org/officeDocument/2006/relationships/image" Target="../media/image7.png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76596" y="533400"/>
            <a:ext cx="11238808" cy="579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6" r="12084"/>
          <a:stretch>
            <a:fillRect/>
          </a:stretch>
        </p:blipFill>
        <p:spPr>
          <a:xfrm>
            <a:off x="5568751" y="1239295"/>
            <a:ext cx="6004652" cy="4743675"/>
          </a:xfrm>
          <a:prstGeom prst="rect">
            <a:avLst/>
          </a:prstGeom>
        </p:spPr>
      </p:pic>
      <p:sp>
        <p:nvSpPr>
          <p:cNvPr id="26" name="矩形 259"/>
          <p:cNvSpPr>
            <a:spLocks noChangeArrowheads="1"/>
          </p:cNvSpPr>
          <p:nvPr/>
        </p:nvSpPr>
        <p:spPr bwMode="auto">
          <a:xfrm>
            <a:off x="476885" y="2944495"/>
            <a:ext cx="4603750" cy="2138680"/>
          </a:xfrm>
          <a:prstGeom prst="rect">
            <a:avLst/>
          </a:prstGeom>
          <a:noFill/>
          <a:ln w="952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/>
          <a:p>
            <a:pPr algn="r">
              <a:lnSpc>
                <a:spcPct val="130000"/>
              </a:lnSpc>
            </a:pPr>
            <a:r>
              <a:rPr lang="zh-CN" sz="4400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  <a:sym typeface="+mn-ea"/>
              </a:rPr>
              <a:t>金融服务平台</a:t>
            </a:r>
            <a:endParaRPr lang="zh-CN" sz="4400" dirty="0" smtClean="0">
              <a:ln/>
              <a:solidFill>
                <a:schemeClr val="tx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Aharoni" panose="02010803020104030203" pitchFamily="2" charset="-79"/>
            </a:endParaRPr>
          </a:p>
          <a:p>
            <a:pPr algn="r">
              <a:lnSpc>
                <a:spcPct val="130000"/>
              </a:lnSpc>
            </a:pPr>
            <a:r>
              <a:rPr lang="zh-CN" sz="4400" dirty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  <a:sym typeface="+mn-ea"/>
              </a:rPr>
              <a:t>投标人操作手册</a:t>
            </a:r>
            <a:endParaRPr lang="zh-CN" altLang="en-US" sz="4400" b="1" cap="all" dirty="0">
              <a:ln/>
              <a:solidFill>
                <a:schemeClr val="tx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Aharoni" panose="02010803020104030203" pitchFamily="2" charset="-79"/>
              <a:sym typeface="+mn-ea"/>
            </a:endParaRPr>
          </a:p>
        </p:txBody>
      </p:sp>
      <p:pic>
        <p:nvPicPr>
          <p:cNvPr id="2" name="图片 1" descr="明川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725" y="994410"/>
            <a:ext cx="3225165" cy="962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1274"/>
          <a:stretch>
            <a:fillRect/>
          </a:stretch>
        </p:blipFill>
        <p:spPr>
          <a:xfrm>
            <a:off x="378460" y="409575"/>
            <a:ext cx="11416030" cy="492252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116830" y="5662295"/>
            <a:ext cx="1718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选择</a:t>
            </a:r>
            <a:r>
              <a:rPr lang="en-US" altLang="zh-CN"/>
              <a:t>“</a:t>
            </a:r>
            <a:r>
              <a:rPr lang="zh-CN" altLang="en-US"/>
              <a:t>办理保函</a:t>
            </a:r>
            <a:r>
              <a:rPr lang="en-US" altLang="zh-CN"/>
              <a:t>”</a:t>
            </a:r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01955" y="409575"/>
            <a:ext cx="11403330" cy="52832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612390" y="5852795"/>
            <a:ext cx="75063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先在页面上方点击</a:t>
            </a:r>
            <a:r>
              <a:rPr lang="en-US" altLang="zh-CN"/>
              <a:t>“</a:t>
            </a:r>
            <a:r>
              <a:rPr lang="zh-CN" altLang="en-US"/>
              <a:t>保函产品选择</a:t>
            </a:r>
            <a:r>
              <a:rPr lang="en-US" altLang="zh-CN"/>
              <a:t>”</a:t>
            </a:r>
            <a:r>
              <a:rPr lang="zh-CN" altLang="en-US"/>
              <a:t>，然后勾选</a:t>
            </a:r>
            <a:r>
              <a:rPr lang="en-US" altLang="zh-CN"/>
              <a:t>“</a:t>
            </a:r>
            <a:r>
              <a:rPr lang="zh-CN" altLang="en-US"/>
              <a:t>明川网络</a:t>
            </a:r>
            <a:r>
              <a:rPr lang="en-US" altLang="zh-CN"/>
              <a:t>”</a:t>
            </a:r>
            <a:r>
              <a:rPr lang="zh-CN" altLang="en-US"/>
              <a:t>，最后点击</a:t>
            </a:r>
            <a:r>
              <a:rPr lang="en-US" altLang="zh-CN"/>
              <a:t>“</a:t>
            </a:r>
            <a:r>
              <a:rPr lang="zh-CN" altLang="en-US"/>
              <a:t>确定</a:t>
            </a:r>
            <a:r>
              <a:rPr lang="en-US" altLang="zh-CN"/>
              <a:t>”</a:t>
            </a:r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r="12380" b="1656"/>
          <a:stretch>
            <a:fillRect/>
          </a:stretch>
        </p:blipFill>
        <p:spPr>
          <a:xfrm>
            <a:off x="403860" y="499745"/>
            <a:ext cx="11281410" cy="435673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567680" y="5637530"/>
            <a:ext cx="17843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选择</a:t>
            </a:r>
            <a:r>
              <a:rPr lang="en-US" altLang="zh-CN"/>
              <a:t>“</a:t>
            </a:r>
            <a:r>
              <a:rPr lang="zh-CN" altLang="en-US"/>
              <a:t>明川保函</a:t>
            </a:r>
            <a:r>
              <a:rPr lang="en-US" altLang="zh-CN"/>
              <a:t>”</a:t>
            </a:r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83540" y="417830"/>
            <a:ext cx="11400155" cy="544322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619500" y="5861050"/>
            <a:ext cx="74968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按图片标注顺序完善信息，然后点击</a:t>
            </a:r>
            <a:r>
              <a:rPr lang="en-US" altLang="zh-CN"/>
              <a:t>“</a:t>
            </a:r>
            <a:r>
              <a:rPr lang="zh-CN" altLang="en-US"/>
              <a:t>提交申请</a:t>
            </a:r>
            <a:r>
              <a:rPr lang="en-US" altLang="zh-CN"/>
              <a:t>”</a:t>
            </a:r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00050" y="405765"/>
            <a:ext cx="11390630" cy="470979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818130" y="5337175"/>
            <a:ext cx="70561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明川平台现有两家出函机构，以下以</a:t>
            </a:r>
            <a:r>
              <a:rPr lang="en-US" altLang="zh-CN"/>
              <a:t> “</a:t>
            </a:r>
            <a:r>
              <a:rPr lang="zh-CN" altLang="en-US"/>
              <a:t>开泰担保</a:t>
            </a:r>
            <a:r>
              <a:rPr lang="en-US" altLang="zh-CN"/>
              <a:t>” </a:t>
            </a:r>
            <a:r>
              <a:rPr lang="zh-CN" altLang="en-US"/>
              <a:t>为例演示之后流程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86715" y="406400"/>
            <a:ext cx="11391265" cy="503682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039995" y="5896610"/>
            <a:ext cx="24212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在弹出窗口点击</a:t>
            </a:r>
            <a:r>
              <a:rPr lang="en-US" altLang="zh-CN"/>
              <a:t>“</a:t>
            </a:r>
            <a:r>
              <a:rPr lang="zh-CN" altLang="en-US"/>
              <a:t>确认</a:t>
            </a:r>
            <a:r>
              <a:rPr lang="en-US" altLang="zh-CN"/>
              <a:t>”</a:t>
            </a:r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2232" r="545" b="-228"/>
          <a:stretch>
            <a:fillRect/>
          </a:stretch>
        </p:blipFill>
        <p:spPr>
          <a:xfrm>
            <a:off x="419735" y="401320"/>
            <a:ext cx="11352530" cy="545147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359910" y="585279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先填写联系人信息，再点击</a:t>
            </a:r>
            <a:r>
              <a:rPr lang="en-US" altLang="zh-CN"/>
              <a:t>“</a:t>
            </a:r>
            <a:r>
              <a:rPr lang="zh-CN" altLang="en-US"/>
              <a:t>立即投保</a:t>
            </a:r>
            <a:r>
              <a:rPr lang="en-US" altLang="zh-CN"/>
              <a:t>”</a:t>
            </a:r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r="2420"/>
          <a:stretch>
            <a:fillRect/>
          </a:stretch>
        </p:blipFill>
        <p:spPr>
          <a:xfrm>
            <a:off x="400050" y="421005"/>
            <a:ext cx="11410315" cy="517715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08355" y="5807710"/>
            <a:ext cx="107308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声明及投标保证金委托合同</a:t>
            </a:r>
            <a:r>
              <a:rPr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确认无误后，</a:t>
            </a:r>
            <a:r>
              <a:rPr lang="zh-CN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进行签章，</a:t>
            </a:r>
            <a:r>
              <a:rPr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点击“</a:t>
            </a:r>
            <a:r>
              <a:rPr lang="zh-CN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同意协议并投保</a:t>
            </a:r>
            <a:r>
              <a:rPr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”按钮，进入下一步操作。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30530" y="443865"/>
            <a:ext cx="8498840" cy="562864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929370" y="1650365"/>
            <a:ext cx="2513965" cy="35566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fontAlgn="auto">
              <a:lnSpc>
                <a:spcPct val="150000"/>
              </a:lnSpc>
            </a:pPr>
            <a:r>
              <a:rPr lang="en-US" altLang="zh-CN"/>
              <a:t>       </a:t>
            </a:r>
            <a:r>
              <a:rPr lang="zh-CN" altLang="en-US"/>
              <a:t>按照页面账户信息支付保函费用，务必使用</a:t>
            </a:r>
            <a:r>
              <a:rPr lang="zh-CN" altLang="en-US">
                <a:solidFill>
                  <a:srgbClr val="FF0000"/>
                </a:solidFill>
              </a:rPr>
              <a:t>企业基本户进行</a:t>
            </a:r>
            <a:r>
              <a:rPr lang="zh-CN" altLang="en-US">
                <a:solidFill>
                  <a:schemeClr val="tx1"/>
                </a:solidFill>
              </a:rPr>
              <a:t>缴费。</a:t>
            </a:r>
            <a:r>
              <a:rPr lang="en-US" altLang="zh-CN">
                <a:solidFill>
                  <a:schemeClr val="tx1"/>
                </a:solidFill>
              </a:rPr>
              <a:t>     </a:t>
            </a:r>
            <a:endParaRPr lang="en-US" altLang="zh-CN">
              <a:solidFill>
                <a:schemeClr val="tx1"/>
              </a:solidFill>
            </a:endParaRPr>
          </a:p>
          <a:p>
            <a:pPr indent="0" fontAlgn="auto">
              <a:lnSpc>
                <a:spcPct val="150000"/>
              </a:lnSpc>
            </a:pPr>
            <a:endParaRPr lang="en-US" altLang="zh-CN">
              <a:solidFill>
                <a:schemeClr val="tx1"/>
              </a:solidFill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>
                <a:solidFill>
                  <a:schemeClr val="tx1"/>
                </a:solidFill>
              </a:rPr>
              <a:t>      </a:t>
            </a:r>
            <a:r>
              <a:rPr lang="zh-CN" altLang="en-US">
                <a:solidFill>
                  <a:schemeClr val="tx1"/>
                </a:solidFill>
              </a:rPr>
              <a:t>上传缴费凭证图片后，可拨打客服电话：0371-28933666  确认出函。</a:t>
            </a:r>
            <a:endParaRPr lang="en-US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99415" y="416560"/>
            <a:ext cx="7526655" cy="563753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460105" y="2571115"/>
            <a:ext cx="2755265" cy="12592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fontAlgn="auto">
              <a:lnSpc>
                <a:spcPct val="150000"/>
              </a:lnSpc>
            </a:pPr>
            <a:r>
              <a:rPr lang="en-US" altLang="zh-CN"/>
              <a:t>       </a:t>
            </a:r>
            <a:r>
              <a:rPr lang="zh-CN" altLang="en-US"/>
              <a:t>后台审核通过后，刷新页面，下载保函文件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42"/>
          <p:cNvPicPr>
            <a:picLocks noChangeAspect="1"/>
          </p:cNvPicPr>
          <p:nvPr/>
        </p:nvPicPr>
        <p:blipFill rotWithShape="1">
          <a:blip r:embed="rId1" cstate="print">
            <a:clrChange>
              <a:clrFrom>
                <a:srgbClr val="E1EEFF"/>
              </a:clrFrom>
              <a:clrTo>
                <a:srgbClr val="E1E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6" r="12084"/>
          <a:stretch>
            <a:fillRect/>
          </a:stretch>
        </p:blipFill>
        <p:spPr>
          <a:xfrm>
            <a:off x="3851831" y="558644"/>
            <a:ext cx="3940052" cy="311264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388110" y="3429000"/>
            <a:ext cx="9465310" cy="23063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60000"/>
              </a:lnSpc>
            </a:pPr>
            <a:r>
              <a:rPr lang="zh-CN" altLang="en-US"/>
              <a:t>浏览器环境要求：</a:t>
            </a:r>
            <a:br>
              <a:rPr lang="zh-CN" altLang="en-US"/>
            </a:br>
            <a:r>
              <a:rPr lang="en-US" altLang="zh-CN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、请尽量使用</a:t>
            </a:r>
            <a:r>
              <a:rPr lang="en-US" altLang="zh-CN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IE</a:t>
            </a:r>
            <a:r>
              <a:rPr lang="zh-CN" altLang="en-US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浏览器，并且保障版本在</a:t>
            </a:r>
            <a:r>
              <a:rPr lang="en-US" altLang="zh-CN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11</a:t>
            </a:r>
            <a:r>
              <a:rPr lang="zh-CN" altLang="en-US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以上；其他如</a:t>
            </a:r>
            <a:r>
              <a:rPr lang="en-US" altLang="zh-CN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360</a:t>
            </a:r>
            <a:r>
              <a:rPr lang="zh-CN" altLang="en-US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、百度等第三方浏览器可能存在一点的不兼容性，会导致系统使用异常。</a:t>
            </a:r>
            <a:endParaRPr lang="en-US" altLang="zh-CN" kern="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60000"/>
              </a:lnSpc>
            </a:pPr>
            <a:r>
              <a:rPr lang="en-US" altLang="zh-CN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、若</a:t>
            </a:r>
            <a:r>
              <a:rPr lang="en-US" altLang="zh-CN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CA</a:t>
            </a:r>
            <a:r>
              <a:rPr lang="zh-CN" altLang="en-US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登录或者</a:t>
            </a:r>
            <a:r>
              <a:rPr lang="en-US" altLang="zh-CN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CA</a:t>
            </a:r>
            <a:r>
              <a:rPr lang="zh-CN" altLang="en-US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签章存在不兼容现象，可在登录页面的右下侧点击</a:t>
            </a:r>
            <a:r>
              <a:rPr lang="en-US" altLang="zh-CN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altLang="en-US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插件按钮</a:t>
            </a:r>
            <a:r>
              <a:rPr lang="en-US" altLang="zh-CN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altLang="en-US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下载最新的</a:t>
            </a:r>
            <a:r>
              <a:rPr lang="en-US" altLang="zh-CN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CA</a:t>
            </a:r>
            <a:r>
              <a:rPr lang="zh-CN" altLang="en-US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驱动。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t="1173" r="-563" b="217"/>
          <a:stretch>
            <a:fillRect/>
          </a:stretch>
        </p:blipFill>
        <p:spPr>
          <a:xfrm>
            <a:off x="392430" y="419735"/>
            <a:ext cx="7586980" cy="50774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 flipH="1">
            <a:off x="8573135" y="2492375"/>
            <a:ext cx="2519045" cy="13531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just">
              <a:lnSpc>
                <a:spcPct val="160000"/>
              </a:lnSpc>
            </a:pPr>
            <a:r>
              <a:rPr lang="en-US" sz="1600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</a:t>
            </a:r>
            <a:r>
              <a:rPr lang="zh-CN" altLang="en-US" sz="1800">
                <a:sym typeface="+mn-ea"/>
              </a:rPr>
              <a:t> 保函开具成功，投标单位可以下载PDF格式的协议与电子保函。</a:t>
            </a:r>
            <a:endParaRPr lang="zh-CN" altLang="en-US" sz="1800"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349" r="11" b="572"/>
          <a:stretch>
            <a:fillRect/>
          </a:stretch>
        </p:blipFill>
        <p:spPr>
          <a:xfrm>
            <a:off x="386715" y="420370"/>
            <a:ext cx="11417300" cy="431101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363470" y="5671820"/>
            <a:ext cx="79502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返回交易中心投标项目，查看保函办理状态，显示</a:t>
            </a:r>
            <a:r>
              <a:rPr lang="en-US" altLang="zh-CN"/>
              <a:t>“</a:t>
            </a:r>
            <a:r>
              <a:rPr lang="zh-CN" altLang="en-US"/>
              <a:t>已绑定</a:t>
            </a:r>
            <a:r>
              <a:rPr lang="en-US" altLang="zh-CN"/>
              <a:t>”</a:t>
            </a:r>
            <a:r>
              <a:rPr lang="zh-CN" altLang="en-US"/>
              <a:t>即保函已绑定成功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482850" y="4097655"/>
            <a:ext cx="7981950" cy="1047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76596" y="533400"/>
            <a:ext cx="11238808" cy="5791200"/>
          </a:xfrm>
          <a:prstGeom prst="rect">
            <a:avLst/>
          </a:prstGeom>
          <a:gradFill>
            <a:gsLst>
              <a:gs pos="0">
                <a:srgbClr val="E1EEFF"/>
              </a:gs>
              <a:gs pos="100000">
                <a:srgbClr val="E6F2FE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6" r="12084"/>
          <a:stretch>
            <a:fillRect/>
          </a:stretch>
        </p:blipFill>
        <p:spPr>
          <a:xfrm>
            <a:off x="4096821" y="828295"/>
            <a:ext cx="3754019" cy="2965675"/>
          </a:xfrm>
          <a:prstGeom prst="rect">
            <a:avLst/>
          </a:prstGeom>
        </p:spPr>
      </p:pic>
      <p:sp>
        <p:nvSpPr>
          <p:cNvPr id="26" name="矩形 259"/>
          <p:cNvSpPr>
            <a:spLocks noChangeArrowheads="1"/>
          </p:cNvSpPr>
          <p:nvPr/>
        </p:nvSpPr>
        <p:spPr bwMode="auto">
          <a:xfrm>
            <a:off x="3893185" y="4528820"/>
            <a:ext cx="4279900" cy="368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dist" defTabSz="913765">
              <a:spcBef>
                <a:spcPct val="20000"/>
              </a:spcBef>
            </a:pPr>
            <a:r>
              <a:rPr lang="zh-CN" sz="2400" b="1" cap="all" dirty="0">
                <a:solidFill>
                  <a:srgbClr val="44457B"/>
                </a:solidFill>
                <a:effectLst>
                  <a:outerShdw dist="63500" dir="3000000" algn="t" rotWithShape="0">
                    <a:prstClr val="black">
                      <a:alpha val="13000"/>
                    </a:prst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客服电话：</a:t>
            </a:r>
            <a:r>
              <a:rPr lang="en-US" altLang="zh-CN" sz="2400" b="1" cap="all" dirty="0">
                <a:solidFill>
                  <a:srgbClr val="44457B"/>
                </a:solidFill>
                <a:effectLst>
                  <a:outerShdw dist="63500" dir="3000000" algn="t" rotWithShape="0">
                    <a:prstClr val="black">
                      <a:alpha val="13000"/>
                    </a:prst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0371-28933666</a:t>
            </a:r>
            <a:endParaRPr lang="en-US" altLang="zh-CN" sz="2400" b="1" cap="all" dirty="0">
              <a:solidFill>
                <a:srgbClr val="44457B"/>
              </a:solidFill>
              <a:effectLst>
                <a:outerShdw dist="63500" dir="3000000" algn="t" rotWithShape="0">
                  <a:prstClr val="black">
                    <a:alpha val="13000"/>
                  </a:prst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60070" y="6005830"/>
            <a:ext cx="3094355" cy="22733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l" defTabSz="913765">
              <a:defRPr/>
            </a:pPr>
            <a:r>
              <a: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注：本文档数据信息均为模拟展示使用</a:t>
            </a:r>
            <a:endParaRPr lang="zh-CN" altLang="en-US" sz="1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789045" y="3931285"/>
            <a:ext cx="46145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400" b="1" cap="all" dirty="0">
                <a:solidFill>
                  <a:srgbClr val="44457B"/>
                </a:solidFill>
                <a:effectLst>
                  <a:outerShdw dist="63500" dir="3000000" algn="t" rotWithShape="0">
                    <a:prstClr val="black">
                      <a:alpha val="13000"/>
                    </a:prst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如有其他疑问，请拨打电话咨询</a:t>
            </a:r>
            <a:endParaRPr lang="zh-CN" sz="2400" b="1" cap="all" dirty="0">
              <a:solidFill>
                <a:srgbClr val="44457B"/>
              </a:solidFill>
              <a:effectLst>
                <a:outerShdw dist="63500" dir="3000000" algn="t" rotWithShape="0">
                  <a:prstClr val="black">
                    <a:alpha val="13000"/>
                  </a:prst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nimBg="1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b="9182"/>
          <a:stretch>
            <a:fillRect/>
          </a:stretch>
        </p:blipFill>
        <p:spPr>
          <a:xfrm>
            <a:off x="388620" y="436880"/>
            <a:ext cx="7644765" cy="59912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322945" y="2479675"/>
            <a:ext cx="3191510" cy="15005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>
              <a:lnSpc>
                <a:spcPct val="160000"/>
              </a:lnSpc>
              <a:buClrTx/>
              <a:buSzTx/>
              <a:buNone/>
            </a:pPr>
            <a:r>
              <a:rPr lang="en-US" altLang="zh-CN" sz="1800">
                <a:sym typeface="+mn-ea"/>
              </a:rPr>
              <a:t>       </a:t>
            </a:r>
            <a:r>
              <a:rPr lang="zh-CN" altLang="en-US" sz="1800">
                <a:sym typeface="+mn-ea"/>
              </a:rPr>
              <a:t>进入所在公共资源交易中心首页，点击右下角的登录按钮，进入电子招投标交易平台。</a:t>
            </a:r>
            <a:endParaRPr lang="zh-CN" altLang="en-US" sz="1800"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619250" y="1261745"/>
            <a:ext cx="8953500" cy="43338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999740" y="5771515"/>
            <a:ext cx="65938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插入</a:t>
            </a:r>
            <a:r>
              <a:rPr lang="en-US" altLang="zh-CN"/>
              <a:t>CA</a:t>
            </a:r>
            <a:r>
              <a:rPr lang="zh-CN" altLang="en-US"/>
              <a:t>锁，点击</a:t>
            </a:r>
            <a:r>
              <a:rPr lang="en-US" altLang="zh-CN"/>
              <a:t>CA</a:t>
            </a:r>
            <a:r>
              <a:rPr lang="zh-CN" altLang="en-US"/>
              <a:t>证书登录，</a:t>
            </a:r>
            <a:r>
              <a:rPr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然后进入系统再次输入密码口令。</a:t>
            </a:r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619250" y="1261745"/>
            <a:ext cx="8953500" cy="43338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r="1665" b="841"/>
          <a:stretch>
            <a:fillRect/>
          </a:stretch>
        </p:blipFill>
        <p:spPr>
          <a:xfrm>
            <a:off x="430530" y="415290"/>
            <a:ext cx="11211560" cy="365506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223510" y="5478780"/>
            <a:ext cx="261874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800">
                <a:sym typeface="+mn-ea"/>
              </a:rPr>
              <a:t>点击“参与投标”按钮</a:t>
            </a:r>
            <a:r>
              <a:rPr lang="zh-CN" sz="1600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altLang="en-US" sz="1600" kern="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186" t="391" r="296"/>
          <a:stretch>
            <a:fillRect/>
          </a:stretch>
        </p:blipFill>
        <p:spPr>
          <a:xfrm>
            <a:off x="400685" y="409575"/>
            <a:ext cx="11390630" cy="224028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683635" y="5375275"/>
            <a:ext cx="5484495" cy="3854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找到投标项目，点击参与投标，跳转至标段详情页面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96875" y="409575"/>
            <a:ext cx="11397615" cy="425894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673350" y="5546090"/>
            <a:ext cx="71367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点击</a:t>
            </a:r>
            <a:r>
              <a:rPr lang="en-US" altLang="zh-CN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altLang="en-US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文件下载及网上投标</a:t>
            </a:r>
            <a:r>
              <a:rPr lang="en-US" altLang="zh-CN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altLang="en-US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栏目，选择所投标段对应文件进行下载。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126" t="397" r="125" b="199"/>
          <a:stretch>
            <a:fillRect/>
          </a:stretch>
        </p:blipFill>
        <p:spPr>
          <a:xfrm>
            <a:off x="401320" y="448310"/>
            <a:ext cx="11389360" cy="476504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127500" y="5565775"/>
            <a:ext cx="48583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下载EGP版招标文件，填写联系人信息并提交</a:t>
            </a:r>
            <a:endParaRPr lang="zh-CN" altLang="en-US" kern="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97510" y="404495"/>
            <a:ext cx="11396980" cy="489775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352800" y="5720715"/>
            <a:ext cx="58858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先点击</a:t>
            </a:r>
            <a:r>
              <a:rPr lang="en-US" altLang="zh-CN"/>
              <a:t>“</a:t>
            </a:r>
            <a:r>
              <a:rPr lang="zh-CN" altLang="en-US"/>
              <a:t>保函办理及保证金绑定</a:t>
            </a:r>
            <a:r>
              <a:rPr lang="en-US" altLang="zh-CN"/>
              <a:t>”</a:t>
            </a:r>
            <a:r>
              <a:rPr lang="zh-CN" altLang="en-US"/>
              <a:t>，然后点击</a:t>
            </a:r>
            <a:r>
              <a:rPr lang="en-US" altLang="zh-CN"/>
              <a:t>“</a:t>
            </a:r>
            <a:r>
              <a:rPr lang="zh-CN" altLang="en-US"/>
              <a:t>保证金办理</a:t>
            </a:r>
            <a:r>
              <a:rPr lang="en-US" altLang="zh-CN"/>
              <a:t>”</a:t>
            </a:r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COMMONDATA" val="eyJoZGlkIjoiZTZmYWFhOWI1YzAyMDExNzgwZGNhMTYyZDEyZTJlOTM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5v0vevt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733</Words>
  <Application>WPS 演示</Application>
  <PresentationFormat>宽屏</PresentationFormat>
  <Paragraphs>52</Paragraphs>
  <Slides>22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8" baseType="lpstr">
      <vt:lpstr>Arial</vt:lpstr>
      <vt:lpstr>宋体</vt:lpstr>
      <vt:lpstr>Wingdings</vt:lpstr>
      <vt:lpstr>微软雅黑</vt:lpstr>
      <vt:lpstr>Arial</vt:lpstr>
      <vt:lpstr>Oswald Light</vt:lpstr>
      <vt:lpstr>Segoe Print</vt:lpstr>
      <vt:lpstr>Oswald Regular</vt:lpstr>
      <vt:lpstr>Regular</vt:lpstr>
      <vt:lpstr>Segoe UI Semilight</vt:lpstr>
      <vt:lpstr>Open Sans</vt:lpstr>
      <vt:lpstr>Arial Unicode MS</vt:lpstr>
      <vt:lpstr>Calibri</vt:lpstr>
      <vt:lpstr>Aharoni</vt:lpstr>
      <vt:lpstr>Yu Gothic UI Semibold</vt:lpstr>
      <vt:lpstr>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Rainny</cp:lastModifiedBy>
  <cp:revision>55</cp:revision>
  <dcterms:created xsi:type="dcterms:W3CDTF">2021-02-03T07:46:00Z</dcterms:created>
  <dcterms:modified xsi:type="dcterms:W3CDTF">2023-08-01T05:28:35Z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3AAC1239BDE2492C80EEB05B17090897_11</vt:lpwstr>
  </property>
  <property fmtid="{D5CDD505-2E9C-101B-9397-08002B2CF9AE}" pid="3" name="KSOProductBuildVer">
    <vt:lpwstr>2052-12.1.0.15120</vt:lpwstr>
  </property>
</Properties>
</file>