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57" r:id="rId5"/>
    <p:sldId id="351" r:id="rId6"/>
    <p:sldId id="259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46" r:id="rId21"/>
    <p:sldId id="265" r:id="rId22"/>
    <p:sldId id="347" r:id="rId23"/>
    <p:sldId id="348" r:id="rId24"/>
    <p:sldId id="352" r:id="rId25"/>
    <p:sldId id="353" r:id="rId26"/>
    <p:sldId id="356" r:id="rId27"/>
    <p:sldId id="355" r:id="rId28"/>
    <p:sldId id="354" r:id="rId29"/>
    <p:sldId id="357" r:id="rId30"/>
    <p:sldId id="358" r:id="rId31"/>
    <p:sldId id="260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20000"/>
    <a:srgbClr val="02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690" y="110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5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5DF3-4BCB-4D76-B516-3983A082C5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2F2D-5038-4CA0-BA5A-5D1715B8B8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62F2D-5038-4CA0-BA5A-5D1715B8B8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62F2D-5038-4CA0-BA5A-5D1715B8B8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EBB8-A779-4D0C-934C-D49DF3B4BD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4BC8-2FC9-42CF-AF79-3514F0A8E0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33.xml"/><Relationship Id="rId2" Type="http://schemas.openxmlformats.org/officeDocument/2006/relationships/image" Target="../media/image2.png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slide" Target="slide19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slide" Target="slide2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35.xml"/><Relationship Id="rId2" Type="http://schemas.openxmlformats.org/officeDocument/2006/relationships/image" Target="../media/image2.png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37.xml"/><Relationship Id="rId2" Type="http://schemas.openxmlformats.org/officeDocument/2006/relationships/image" Target="../media/image2.png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39.xml"/><Relationship Id="rId2" Type="http://schemas.openxmlformats.org/officeDocument/2006/relationships/image" Target="../media/image2.png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tags" Target="../tags/tag42.xml"/><Relationship Id="rId4" Type="http://schemas.openxmlformats.org/officeDocument/2006/relationships/image" Target="../media/image26.png"/><Relationship Id="rId3" Type="http://schemas.openxmlformats.org/officeDocument/2006/relationships/tags" Target="../tags/tag41.xml"/><Relationship Id="rId2" Type="http://schemas.openxmlformats.org/officeDocument/2006/relationships/image" Target="../media/image2.png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tags" Target="../tags/tag44.xml"/><Relationship Id="rId2" Type="http://schemas.openxmlformats.org/officeDocument/2006/relationships/image" Target="../media/image2.png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tags" Target="../tags/tag46.xml"/><Relationship Id="rId2" Type="http://schemas.openxmlformats.org/officeDocument/2006/relationships/image" Target="../media/image2.png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tags" Target="../tags/tag48.xml"/><Relationship Id="rId2" Type="http://schemas.openxmlformats.org/officeDocument/2006/relationships/image" Target="../media/image2.png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tags" Target="../tags/tag50.xml"/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tags" Target="../tags/tag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../media/image4.png"/><Relationship Id="rId3" Type="http://schemas.openxmlformats.org/officeDocument/2006/relationships/tags" Target="../tags/tag15.xml"/><Relationship Id="rId2" Type="http://schemas.openxmlformats.org/officeDocument/2006/relationships/image" Target="../media/image2.pn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18.xml"/><Relationship Id="rId2" Type="http://schemas.openxmlformats.org/officeDocument/2006/relationships/image" Target="../media/image2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22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46" y="0"/>
            <a:ext cx="10353354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9050" y="0"/>
            <a:ext cx="8305799" cy="6858000"/>
            <a:chOff x="-17119" y="0"/>
            <a:chExt cx="7332319" cy="6858000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grpSpPr>
        <p:sp>
          <p:nvSpPr>
            <p:cNvPr id="8" name="直角三角形 7"/>
            <p:cNvSpPr/>
            <p:nvPr/>
          </p:nvSpPr>
          <p:spPr>
            <a:xfrm>
              <a:off x="5010150" y="0"/>
              <a:ext cx="2305050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7119" y="0"/>
              <a:ext cx="504408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平行四边形 10"/>
          <p:cNvSpPr/>
          <p:nvPr/>
        </p:nvSpPr>
        <p:spPr>
          <a:xfrm>
            <a:off x="6385558" y="0"/>
            <a:ext cx="4914900" cy="6858000"/>
          </a:xfrm>
          <a:prstGeom prst="parallelogram">
            <a:avLst>
              <a:gd name="adj" fmla="val 52651"/>
            </a:avLst>
          </a:prstGeom>
          <a:solidFill>
            <a:srgbClr val="C0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77520" y="2677795"/>
            <a:ext cx="4383405" cy="2339182"/>
            <a:chOff x="1089869" y="2499731"/>
            <a:chExt cx="3990359" cy="1842270"/>
          </a:xfrm>
        </p:grpSpPr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1089869" y="2798181"/>
              <a:ext cx="3990340" cy="1235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defRPr sz="8000">
                  <a:solidFill>
                    <a:schemeClr val="bg1"/>
                  </a:solidFill>
                  <a:latin typeface="BrushScript BT" panose="03060802040406070304" pitchFamily="66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defRPr/>
              </a:pPr>
              <a:r>
                <a:rPr lang="zh-CN" alt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投标电子保函操作手册</a:t>
              </a:r>
              <a:endPara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13"/>
            <p:cNvSpPr txBox="1">
              <a:spLocks noChangeArrowheads="1"/>
            </p:cNvSpPr>
            <p:nvPr/>
          </p:nvSpPr>
          <p:spPr bwMode="auto">
            <a:xfrm>
              <a:off x="1186526" y="4100449"/>
              <a:ext cx="3384260" cy="241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defRPr sz="8000">
                  <a:solidFill>
                    <a:schemeClr val="bg1"/>
                  </a:solidFill>
                  <a:latin typeface="BrushScript BT" panose="03060802040406070304" pitchFamily="66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专注电子保函领域服务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86213" y="2499731"/>
              <a:ext cx="3894015" cy="21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 Manual of electronic guarantee for bidding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67224" y="5047630"/>
            <a:ext cx="1404000" cy="3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景新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20675"/>
            <a:ext cx="3718560" cy="2383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完善企业信息，先点【保存】，然后点击【提交申请】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sz="1400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（请勿点击【下一步】，会导致页面跳转错误）</a:t>
            </a:r>
            <a:endParaRPr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45" y="802640"/>
            <a:ext cx="7337425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界面跳转至平台担保机构选择页面，以下以本平台【景恒担保】为例演示流程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988695"/>
            <a:ext cx="7753350" cy="4269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在跳转后页面点击【马上申请】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810895"/>
            <a:ext cx="6179185" cy="4396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点击右上角【立即申请】，在弹出页面再次登陆</a:t>
            </a:r>
            <a:r>
              <a: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15" y="797560"/>
            <a:ext cx="6160135" cy="4216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2533015"/>
            <a:ext cx="2332990" cy="2323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找到需要办理保函的项目，点击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【立即申请】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115" y="1356995"/>
            <a:ext cx="8773160" cy="3418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填写投标联系人信息，点击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【立即投保】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078865"/>
            <a:ext cx="8407400" cy="4033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面跳转至投保协议，请仔细阅读相关条款，点击【同意协议并投保】，系统自动签章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132" r="2872"/>
          <a:stretch>
            <a:fillRect/>
          </a:stretch>
        </p:blipFill>
        <p:spPr>
          <a:xfrm>
            <a:off x="754380" y="1646555"/>
            <a:ext cx="5191760" cy="2459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705" t="22129"/>
          <a:stretch>
            <a:fillRect/>
          </a:stretch>
        </p:blipFill>
        <p:spPr>
          <a:xfrm>
            <a:off x="6179185" y="1646555"/>
            <a:ext cx="4940935" cy="2459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请使用企业基本户打款到页面显示的收款账户，并上传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付款凭证截图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（图片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格式为</a:t>
            </a:r>
            <a:r>
              <a:rPr lang="en-US" alt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.jpg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或</a:t>
            </a:r>
            <a:r>
              <a:rPr lang="en-US" alt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.png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92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注意：1.开标当天不允许投保，保费必须从投标人基本户支付，如未从投标人基本户支付， 导致投保异常等后果由投标人自行承担。</a:t>
            </a: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92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400" dirty="0">
                <a:solidFill>
                  <a:srgbClr val="92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.请投保人在投保后自行查看能否正常下载电子保函，如果投保人投保未成功的，可选择用现金缴纳的方式。</a:t>
            </a: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1895"/>
          <a:stretch>
            <a:fillRect/>
          </a:stretch>
        </p:blipFill>
        <p:spPr>
          <a:xfrm>
            <a:off x="2931795" y="775970"/>
            <a:ext cx="6786880" cy="4435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提交完成后，请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联系客服审核，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等待出函。</a:t>
            </a:r>
            <a:r>
              <a:rPr lang="zh-CN" altLang="en-US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9140" y="988060"/>
            <a:ext cx="6080760" cy="43345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1629" r="3804" b="44823"/>
          <a:stretch>
            <a:fillRect/>
          </a:stretch>
        </p:blipFill>
        <p:spPr>
          <a:xfrm>
            <a:off x="0" y="2601711"/>
            <a:ext cx="12191999" cy="4256289"/>
          </a:xfrm>
          <a:prstGeom prst="rect">
            <a:avLst/>
          </a:prstGeom>
        </p:spPr>
      </p:pic>
      <p:sp>
        <p:nvSpPr>
          <p:cNvPr id="4" name="箭头: 五边形 3"/>
          <p:cNvSpPr/>
          <p:nvPr/>
        </p:nvSpPr>
        <p:spPr>
          <a:xfrm rot="5400000">
            <a:off x="3432627" y="-3432628"/>
            <a:ext cx="5326743" cy="12192000"/>
          </a:xfrm>
          <a:prstGeom prst="homePlate">
            <a:avLst>
              <a:gd name="adj" fmla="val 2193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388000" y="4339771"/>
            <a:ext cx="1416000" cy="1416000"/>
            <a:chOff x="8731196" y="2106851"/>
            <a:chExt cx="2297202" cy="2297202"/>
          </a:xfrm>
        </p:grpSpPr>
        <p:grpSp>
          <p:nvGrpSpPr>
            <p:cNvPr id="8" name="组合 7"/>
            <p:cNvGrpSpPr/>
            <p:nvPr/>
          </p:nvGrpSpPr>
          <p:grpSpPr>
            <a:xfrm>
              <a:off x="8731196" y="2106851"/>
              <a:ext cx="2297202" cy="2297202"/>
              <a:chOff x="1677608" y="2996952"/>
              <a:chExt cx="1395643" cy="1395643"/>
            </a:xfrm>
          </p:grpSpPr>
          <p:sp>
            <p:nvSpPr>
              <p:cNvPr id="10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29"/>
              <p:cNvSpPr>
                <a:spLocks noChangeAspect="1"/>
              </p:cNvSpPr>
              <p:nvPr/>
            </p:nvSpPr>
            <p:spPr>
              <a:xfrm>
                <a:off x="1780432" y="3099776"/>
                <a:ext cx="1189995" cy="1189995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83561" y="2502083"/>
              <a:ext cx="993942" cy="1647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2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48"/>
          <p:cNvSpPr txBox="1"/>
          <p:nvPr/>
        </p:nvSpPr>
        <p:spPr>
          <a:xfrm>
            <a:off x="3537479" y="2200144"/>
            <a:ext cx="511703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保函查看与下载</a:t>
            </a:r>
            <a:endParaRPr lang="zh-CN" altLang="en-US" sz="54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54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8"/>
          <p:cNvSpPr/>
          <p:nvPr/>
        </p:nvSpPr>
        <p:spPr>
          <a:xfrm>
            <a:off x="5632863" y="1079332"/>
            <a:ext cx="926273" cy="9262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5809355" y="1206553"/>
            <a:ext cx="574681" cy="574676"/>
            <a:chOff x="2751166" y="3348041"/>
            <a:chExt cx="574681" cy="574676"/>
          </a:xfrm>
        </p:grpSpPr>
        <p:sp>
          <p:nvSpPr>
            <p:cNvPr id="22" name="Freeform 136"/>
            <p:cNvSpPr>
              <a:spLocks noEditPoints="1"/>
            </p:cNvSpPr>
            <p:nvPr/>
          </p:nvSpPr>
          <p:spPr bwMode="auto">
            <a:xfrm>
              <a:off x="2751166" y="3441704"/>
              <a:ext cx="476255" cy="481013"/>
            </a:xfrm>
            <a:custGeom>
              <a:avLst/>
              <a:gdLst>
                <a:gd name="T0" fmla="*/ 64 w 127"/>
                <a:gd name="T1" fmla="*/ 128 h 128"/>
                <a:gd name="T2" fmla="*/ 62 w 127"/>
                <a:gd name="T3" fmla="*/ 128 h 128"/>
                <a:gd name="T4" fmla="*/ 0 w 127"/>
                <a:gd name="T5" fmla="*/ 66 h 128"/>
                <a:gd name="T6" fmla="*/ 18 w 127"/>
                <a:gd name="T7" fmla="*/ 20 h 128"/>
                <a:gd name="T8" fmla="*/ 64 w 127"/>
                <a:gd name="T9" fmla="*/ 0 h 128"/>
                <a:gd name="T10" fmla="*/ 70 w 127"/>
                <a:gd name="T11" fmla="*/ 7 h 128"/>
                <a:gd name="T12" fmla="*/ 70 w 127"/>
                <a:gd name="T13" fmla="*/ 51 h 128"/>
                <a:gd name="T14" fmla="*/ 77 w 127"/>
                <a:gd name="T15" fmla="*/ 58 h 128"/>
                <a:gd name="T16" fmla="*/ 121 w 127"/>
                <a:gd name="T17" fmla="*/ 58 h 128"/>
                <a:gd name="T18" fmla="*/ 127 w 127"/>
                <a:gd name="T19" fmla="*/ 64 h 128"/>
                <a:gd name="T20" fmla="*/ 108 w 127"/>
                <a:gd name="T21" fmla="*/ 110 h 128"/>
                <a:gd name="T22" fmla="*/ 64 w 127"/>
                <a:gd name="T23" fmla="*/ 128 h 128"/>
                <a:gd name="T24" fmla="*/ 58 w 127"/>
                <a:gd name="T25" fmla="*/ 14 h 128"/>
                <a:gd name="T26" fmla="*/ 27 w 127"/>
                <a:gd name="T27" fmla="*/ 29 h 128"/>
                <a:gd name="T28" fmla="*/ 13 w 127"/>
                <a:gd name="T29" fmla="*/ 65 h 128"/>
                <a:gd name="T30" fmla="*/ 62 w 127"/>
                <a:gd name="T31" fmla="*/ 115 h 128"/>
                <a:gd name="T32" fmla="*/ 99 w 127"/>
                <a:gd name="T33" fmla="*/ 100 h 128"/>
                <a:gd name="T34" fmla="*/ 114 w 127"/>
                <a:gd name="T35" fmla="*/ 70 h 128"/>
                <a:gd name="T36" fmla="*/ 77 w 127"/>
                <a:gd name="T37" fmla="*/ 70 h 128"/>
                <a:gd name="T38" fmla="*/ 58 w 127"/>
                <a:gd name="T39" fmla="*/ 51 h 128"/>
                <a:gd name="T40" fmla="*/ 58 w 127"/>
                <a:gd name="T4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4" y="128"/>
                  </a:moveTo>
                  <a:cubicBezTo>
                    <a:pt x="63" y="128"/>
                    <a:pt x="63" y="128"/>
                    <a:pt x="62" y="128"/>
                  </a:cubicBezTo>
                  <a:cubicBezTo>
                    <a:pt x="29" y="127"/>
                    <a:pt x="1" y="99"/>
                    <a:pt x="0" y="66"/>
                  </a:cubicBezTo>
                  <a:cubicBezTo>
                    <a:pt x="0" y="49"/>
                    <a:pt x="6" y="32"/>
                    <a:pt x="18" y="20"/>
                  </a:cubicBezTo>
                  <a:cubicBezTo>
                    <a:pt x="30" y="7"/>
                    <a:pt x="47" y="0"/>
                    <a:pt x="64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5"/>
                    <a:pt x="73" y="58"/>
                    <a:pt x="77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5" y="58"/>
                    <a:pt x="127" y="61"/>
                    <a:pt x="127" y="64"/>
                  </a:cubicBezTo>
                  <a:cubicBezTo>
                    <a:pt x="127" y="81"/>
                    <a:pt x="121" y="98"/>
                    <a:pt x="108" y="110"/>
                  </a:cubicBezTo>
                  <a:cubicBezTo>
                    <a:pt x="96" y="121"/>
                    <a:pt x="81" y="128"/>
                    <a:pt x="64" y="128"/>
                  </a:cubicBezTo>
                  <a:moveTo>
                    <a:pt x="58" y="14"/>
                  </a:moveTo>
                  <a:cubicBezTo>
                    <a:pt x="46" y="15"/>
                    <a:pt x="36" y="20"/>
                    <a:pt x="27" y="29"/>
                  </a:cubicBezTo>
                  <a:cubicBezTo>
                    <a:pt x="18" y="39"/>
                    <a:pt x="13" y="52"/>
                    <a:pt x="13" y="65"/>
                  </a:cubicBezTo>
                  <a:cubicBezTo>
                    <a:pt x="14" y="92"/>
                    <a:pt x="36" y="114"/>
                    <a:pt x="62" y="115"/>
                  </a:cubicBezTo>
                  <a:cubicBezTo>
                    <a:pt x="76" y="115"/>
                    <a:pt x="89" y="110"/>
                    <a:pt x="99" y="100"/>
                  </a:cubicBezTo>
                  <a:cubicBezTo>
                    <a:pt x="108" y="92"/>
                    <a:pt x="113" y="82"/>
                    <a:pt x="114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66" y="70"/>
                    <a:pt x="58" y="62"/>
                    <a:pt x="58" y="51"/>
                  </a:cubicBezTo>
                  <a:lnTo>
                    <a:pt x="5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7"/>
            <p:cNvSpPr/>
            <p:nvPr/>
          </p:nvSpPr>
          <p:spPr bwMode="auto">
            <a:xfrm>
              <a:off x="3062319" y="3348041"/>
              <a:ext cx="263528" cy="261938"/>
            </a:xfrm>
            <a:custGeom>
              <a:avLst/>
              <a:gdLst>
                <a:gd name="T0" fmla="*/ 63 w 70"/>
                <a:gd name="T1" fmla="*/ 70 h 70"/>
                <a:gd name="T2" fmla="*/ 13 w 70"/>
                <a:gd name="T3" fmla="*/ 70 h 70"/>
                <a:gd name="T4" fmla="*/ 0 w 70"/>
                <a:gd name="T5" fmla="*/ 57 h 70"/>
                <a:gd name="T6" fmla="*/ 0 w 70"/>
                <a:gd name="T7" fmla="*/ 6 h 70"/>
                <a:gd name="T8" fmla="*/ 6 w 70"/>
                <a:gd name="T9" fmla="*/ 0 h 70"/>
                <a:gd name="T10" fmla="*/ 54 w 70"/>
                <a:gd name="T11" fmla="*/ 21 h 70"/>
                <a:gd name="T12" fmla="*/ 56 w 70"/>
                <a:gd name="T13" fmla="*/ 24 h 70"/>
                <a:gd name="T14" fmla="*/ 55 w 70"/>
                <a:gd name="T15" fmla="*/ 33 h 70"/>
                <a:gd name="T16" fmla="*/ 46 w 70"/>
                <a:gd name="T17" fmla="*/ 32 h 70"/>
                <a:gd name="T18" fmla="*/ 44 w 70"/>
                <a:gd name="T19" fmla="*/ 30 h 70"/>
                <a:gd name="T20" fmla="*/ 13 w 70"/>
                <a:gd name="T21" fmla="*/ 13 h 70"/>
                <a:gd name="T22" fmla="*/ 13 w 70"/>
                <a:gd name="T23" fmla="*/ 57 h 70"/>
                <a:gd name="T24" fmla="*/ 57 w 70"/>
                <a:gd name="T25" fmla="*/ 57 h 70"/>
                <a:gd name="T26" fmla="*/ 56 w 70"/>
                <a:gd name="T27" fmla="*/ 54 h 70"/>
                <a:gd name="T28" fmla="*/ 61 w 70"/>
                <a:gd name="T29" fmla="*/ 46 h 70"/>
                <a:gd name="T30" fmla="*/ 69 w 70"/>
                <a:gd name="T31" fmla="*/ 51 h 70"/>
                <a:gd name="T32" fmla="*/ 70 w 70"/>
                <a:gd name="T33" fmla="*/ 64 h 70"/>
                <a:gd name="T34" fmla="*/ 63 w 70"/>
                <a:gd name="T3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70">
                  <a:moveTo>
                    <a:pt x="63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6" y="70"/>
                    <a:pt x="0" y="64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42" y="8"/>
                    <a:pt x="54" y="21"/>
                  </a:cubicBezTo>
                  <a:cubicBezTo>
                    <a:pt x="55" y="22"/>
                    <a:pt x="55" y="23"/>
                    <a:pt x="56" y="24"/>
                  </a:cubicBezTo>
                  <a:cubicBezTo>
                    <a:pt x="58" y="27"/>
                    <a:pt x="58" y="31"/>
                    <a:pt x="55" y="33"/>
                  </a:cubicBezTo>
                  <a:cubicBezTo>
                    <a:pt x="52" y="35"/>
                    <a:pt x="48" y="35"/>
                    <a:pt x="46" y="32"/>
                  </a:cubicBezTo>
                  <a:cubicBezTo>
                    <a:pt x="46" y="31"/>
                    <a:pt x="45" y="31"/>
                    <a:pt x="44" y="30"/>
                  </a:cubicBezTo>
                  <a:cubicBezTo>
                    <a:pt x="36" y="21"/>
                    <a:pt x="25" y="15"/>
                    <a:pt x="13" y="13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4"/>
                  </a:cubicBezTo>
                  <a:cubicBezTo>
                    <a:pt x="55" y="50"/>
                    <a:pt x="58" y="47"/>
                    <a:pt x="61" y="46"/>
                  </a:cubicBezTo>
                  <a:cubicBezTo>
                    <a:pt x="65" y="46"/>
                    <a:pt x="68" y="48"/>
                    <a:pt x="69" y="51"/>
                  </a:cubicBezTo>
                  <a:cubicBezTo>
                    <a:pt x="69" y="55"/>
                    <a:pt x="70" y="59"/>
                    <a:pt x="70" y="64"/>
                  </a:cubicBezTo>
                  <a:cubicBezTo>
                    <a:pt x="70" y="67"/>
                    <a:pt x="67" y="70"/>
                    <a:pt x="63" y="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0" y="0"/>
            <a:ext cx="4914900" cy="6858000"/>
          </a:xfrm>
          <a:prstGeom prst="parallelogram">
            <a:avLst>
              <a:gd name="adj" fmla="val 5265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 flipV="1">
            <a:off x="0" y="0"/>
            <a:ext cx="4914900" cy="6858000"/>
          </a:xfrm>
          <a:prstGeom prst="parallelogram">
            <a:avLst>
              <a:gd name="adj" fmla="val 52651"/>
            </a:avLst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9"/>
          <p:cNvSpPr txBox="1"/>
          <p:nvPr/>
        </p:nvSpPr>
        <p:spPr>
          <a:xfrm>
            <a:off x="1501431" y="1806654"/>
            <a:ext cx="1912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49"/>
          <p:cNvSpPr txBox="1"/>
          <p:nvPr/>
        </p:nvSpPr>
        <p:spPr>
          <a:xfrm rot="5400000">
            <a:off x="1295399" y="3784313"/>
            <a:ext cx="232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CONTENT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>
            <p:custDataLst>
              <p:tags r:id="rId1"/>
            </p:custDataLst>
          </p:nvPr>
        </p:nvGrpSpPr>
        <p:grpSpPr>
          <a:xfrm>
            <a:off x="6729095" y="2048510"/>
            <a:ext cx="3180080" cy="3665220"/>
            <a:chOff x="6730944" y="1632847"/>
            <a:chExt cx="3180082" cy="3681898"/>
          </a:xfrm>
        </p:grpSpPr>
        <p:grpSp>
          <p:nvGrpSpPr>
            <p:cNvPr id="3" name="组合 2"/>
            <p:cNvGrpSpPr/>
            <p:nvPr/>
          </p:nvGrpSpPr>
          <p:grpSpPr>
            <a:xfrm>
              <a:off x="6730946" y="1632847"/>
              <a:ext cx="3180080" cy="788035"/>
              <a:chOff x="6730946" y="1769057"/>
              <a:chExt cx="2609078" cy="646540"/>
            </a:xfrm>
          </p:grpSpPr>
          <p:sp>
            <p:nvSpPr>
              <p:cNvPr id="8" name="矩形: 圆角 8"/>
              <p:cNvSpPr/>
              <p:nvPr>
                <p:custDataLst>
                  <p:tags r:id="rId2"/>
                </p:custDataLst>
              </p:nvPr>
            </p:nvSpPr>
            <p:spPr>
              <a:xfrm>
                <a:off x="7017486" y="1791980"/>
                <a:ext cx="2322538" cy="623617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TextBox 4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06631" y="1769057"/>
                <a:ext cx="1828647" cy="53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hlinkClick r:id="" action="ppaction://hlinkshowjump?jump=nextslide"/>
                  </a:rPr>
                  <a:t>在线投保流程</a:t>
                </a:r>
                <a:endParaRPr lang="zh-CN" altLang="en-US" sz="2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矩形: 圆角 8"/>
              <p:cNvSpPr/>
              <p:nvPr>
                <p:custDataLst>
                  <p:tags r:id="rId4"/>
                </p:custDataLst>
              </p:nvPr>
            </p:nvSpPr>
            <p:spPr>
              <a:xfrm>
                <a:off x="6730946" y="1815429"/>
                <a:ext cx="576000" cy="576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20427" y="1851444"/>
                <a:ext cx="361936" cy="53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730944" y="2644759"/>
              <a:ext cx="3180080" cy="751205"/>
              <a:chOff x="6730946" y="2530199"/>
              <a:chExt cx="2609077" cy="616323"/>
            </a:xfrm>
          </p:grpSpPr>
          <p:sp>
            <p:nvSpPr>
              <p:cNvPr id="9" name="矩形: 圆角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017486" y="2530199"/>
                <a:ext cx="2322537" cy="616323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TextBox 4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306631" y="2546264"/>
                <a:ext cx="2033392" cy="53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hlinkClick r:id="rId8" action="ppaction://hlinksldjump"/>
                  </a:rPr>
                  <a:t>保函</a:t>
                </a:r>
                <a:r>
                  <a:rPr lang="zh-CN" altLang="en-US" sz="2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hlinkClick r:id="rId8" action="ppaction://hlinksldjump"/>
                  </a:rPr>
                  <a:t>查看与下载</a:t>
                </a:r>
                <a:endParaRPr lang="zh-CN" altLang="en-US" sz="2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矩形: 圆角 8"/>
              <p:cNvSpPr/>
              <p:nvPr>
                <p:custDataLst>
                  <p:tags r:id="rId9"/>
                </p:custDataLst>
              </p:nvPr>
            </p:nvSpPr>
            <p:spPr>
              <a:xfrm>
                <a:off x="6730946" y="2553402"/>
                <a:ext cx="576000" cy="576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820428" y="2585343"/>
                <a:ext cx="361936" cy="53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730946" y="3626414"/>
              <a:ext cx="3179445" cy="755650"/>
              <a:chOff x="6730946" y="4006003"/>
              <a:chExt cx="2608557" cy="619971"/>
            </a:xfrm>
          </p:grpSpPr>
          <p:sp>
            <p:nvSpPr>
              <p:cNvPr id="11" name="矩形: 圆角 8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17486" y="4006003"/>
                <a:ext cx="2322017" cy="619971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TextBox 5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379568" y="4037262"/>
                <a:ext cx="1887518" cy="53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spc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hlinkClick r:id="rId13" action="ppaction://hlinksldjump"/>
                  </a:rPr>
                  <a:t>发票申请流程</a:t>
                </a:r>
                <a:endParaRPr lang="zh-CN" altLang="en-US" sz="2400" spc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矩形: 圆角 8"/>
              <p:cNvSpPr/>
              <p:nvPr>
                <p:custDataLst>
                  <p:tags r:id="rId14"/>
                </p:custDataLst>
              </p:nvPr>
            </p:nvSpPr>
            <p:spPr>
              <a:xfrm>
                <a:off x="6730946" y="4029348"/>
                <a:ext cx="576000" cy="576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820427" y="4062795"/>
                <a:ext cx="361936" cy="53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50"/>
            <p:cNvSpPr txBox="1"/>
            <p:nvPr/>
          </p:nvSpPr>
          <p:spPr>
            <a:xfrm>
              <a:off x="7611138" y="4577510"/>
              <a:ext cx="1714587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28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2" name="菱形 31"/>
          <p:cNvSpPr/>
          <p:nvPr/>
        </p:nvSpPr>
        <p:spPr>
          <a:xfrm>
            <a:off x="11672409" y="2092382"/>
            <a:ext cx="1039181" cy="2673235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1.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出函后刷新申请页面，点击右下角【保函下载】，下载保函文件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4800" y="746760"/>
            <a:ext cx="594233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返回项目页面，点击左侧【保函办理及保证金绑定】，操作栏显示【已绑定】，可从右侧文件下载栏下载保函文件。</a:t>
            </a:r>
            <a:endParaRPr lang="en-US" altLang="zh-CN" sz="1400" b="1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9110" y="988695"/>
            <a:ext cx="11271250" cy="32492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1629" r="3804" b="44823"/>
          <a:stretch>
            <a:fillRect/>
          </a:stretch>
        </p:blipFill>
        <p:spPr>
          <a:xfrm>
            <a:off x="0" y="2601711"/>
            <a:ext cx="12191999" cy="4256289"/>
          </a:xfrm>
          <a:prstGeom prst="rect">
            <a:avLst/>
          </a:prstGeom>
        </p:spPr>
      </p:pic>
      <p:sp>
        <p:nvSpPr>
          <p:cNvPr id="4" name="箭头: 五边形 3"/>
          <p:cNvSpPr/>
          <p:nvPr/>
        </p:nvSpPr>
        <p:spPr>
          <a:xfrm rot="5400000">
            <a:off x="3432627" y="-3432628"/>
            <a:ext cx="5326743" cy="12192000"/>
          </a:xfrm>
          <a:prstGeom prst="homePlate">
            <a:avLst>
              <a:gd name="adj" fmla="val 2193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388000" y="4339771"/>
            <a:ext cx="1416000" cy="1416000"/>
            <a:chOff x="8731196" y="2106851"/>
            <a:chExt cx="2297202" cy="2297202"/>
          </a:xfrm>
        </p:grpSpPr>
        <p:grpSp>
          <p:nvGrpSpPr>
            <p:cNvPr id="8" name="组合 7"/>
            <p:cNvGrpSpPr/>
            <p:nvPr/>
          </p:nvGrpSpPr>
          <p:grpSpPr>
            <a:xfrm>
              <a:off x="8731196" y="2106851"/>
              <a:ext cx="2297202" cy="2297202"/>
              <a:chOff x="1677608" y="2996952"/>
              <a:chExt cx="1395643" cy="1395643"/>
            </a:xfrm>
          </p:grpSpPr>
          <p:sp>
            <p:nvSpPr>
              <p:cNvPr id="10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29"/>
              <p:cNvSpPr>
                <a:spLocks noChangeAspect="1"/>
              </p:cNvSpPr>
              <p:nvPr/>
            </p:nvSpPr>
            <p:spPr>
              <a:xfrm>
                <a:off x="1780432" y="3099776"/>
                <a:ext cx="1189995" cy="1189995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88625" y="2502083"/>
              <a:ext cx="983814" cy="164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3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48"/>
          <p:cNvSpPr txBox="1"/>
          <p:nvPr/>
        </p:nvSpPr>
        <p:spPr>
          <a:xfrm>
            <a:off x="3537479" y="2200144"/>
            <a:ext cx="511703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发票申请</a:t>
            </a:r>
            <a:endParaRPr lang="zh-CN" altLang="en-US" sz="54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8"/>
          <p:cNvSpPr/>
          <p:nvPr/>
        </p:nvSpPr>
        <p:spPr>
          <a:xfrm>
            <a:off x="5632863" y="1079332"/>
            <a:ext cx="926273" cy="9262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5809355" y="1206553"/>
            <a:ext cx="574681" cy="574676"/>
            <a:chOff x="2751166" y="3348041"/>
            <a:chExt cx="574681" cy="574676"/>
          </a:xfrm>
        </p:grpSpPr>
        <p:sp>
          <p:nvSpPr>
            <p:cNvPr id="22" name="Freeform 136"/>
            <p:cNvSpPr>
              <a:spLocks noEditPoints="1"/>
            </p:cNvSpPr>
            <p:nvPr/>
          </p:nvSpPr>
          <p:spPr bwMode="auto">
            <a:xfrm>
              <a:off x="2751166" y="3441704"/>
              <a:ext cx="476255" cy="481013"/>
            </a:xfrm>
            <a:custGeom>
              <a:avLst/>
              <a:gdLst>
                <a:gd name="T0" fmla="*/ 64 w 127"/>
                <a:gd name="T1" fmla="*/ 128 h 128"/>
                <a:gd name="T2" fmla="*/ 62 w 127"/>
                <a:gd name="T3" fmla="*/ 128 h 128"/>
                <a:gd name="T4" fmla="*/ 0 w 127"/>
                <a:gd name="T5" fmla="*/ 66 h 128"/>
                <a:gd name="T6" fmla="*/ 18 w 127"/>
                <a:gd name="T7" fmla="*/ 20 h 128"/>
                <a:gd name="T8" fmla="*/ 64 w 127"/>
                <a:gd name="T9" fmla="*/ 0 h 128"/>
                <a:gd name="T10" fmla="*/ 70 w 127"/>
                <a:gd name="T11" fmla="*/ 7 h 128"/>
                <a:gd name="T12" fmla="*/ 70 w 127"/>
                <a:gd name="T13" fmla="*/ 51 h 128"/>
                <a:gd name="T14" fmla="*/ 77 w 127"/>
                <a:gd name="T15" fmla="*/ 58 h 128"/>
                <a:gd name="T16" fmla="*/ 121 w 127"/>
                <a:gd name="T17" fmla="*/ 58 h 128"/>
                <a:gd name="T18" fmla="*/ 127 w 127"/>
                <a:gd name="T19" fmla="*/ 64 h 128"/>
                <a:gd name="T20" fmla="*/ 108 w 127"/>
                <a:gd name="T21" fmla="*/ 110 h 128"/>
                <a:gd name="T22" fmla="*/ 64 w 127"/>
                <a:gd name="T23" fmla="*/ 128 h 128"/>
                <a:gd name="T24" fmla="*/ 58 w 127"/>
                <a:gd name="T25" fmla="*/ 14 h 128"/>
                <a:gd name="T26" fmla="*/ 27 w 127"/>
                <a:gd name="T27" fmla="*/ 29 h 128"/>
                <a:gd name="T28" fmla="*/ 13 w 127"/>
                <a:gd name="T29" fmla="*/ 65 h 128"/>
                <a:gd name="T30" fmla="*/ 62 w 127"/>
                <a:gd name="T31" fmla="*/ 115 h 128"/>
                <a:gd name="T32" fmla="*/ 99 w 127"/>
                <a:gd name="T33" fmla="*/ 100 h 128"/>
                <a:gd name="T34" fmla="*/ 114 w 127"/>
                <a:gd name="T35" fmla="*/ 70 h 128"/>
                <a:gd name="T36" fmla="*/ 77 w 127"/>
                <a:gd name="T37" fmla="*/ 70 h 128"/>
                <a:gd name="T38" fmla="*/ 58 w 127"/>
                <a:gd name="T39" fmla="*/ 51 h 128"/>
                <a:gd name="T40" fmla="*/ 58 w 127"/>
                <a:gd name="T4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4" y="128"/>
                  </a:moveTo>
                  <a:cubicBezTo>
                    <a:pt x="63" y="128"/>
                    <a:pt x="63" y="128"/>
                    <a:pt x="62" y="128"/>
                  </a:cubicBezTo>
                  <a:cubicBezTo>
                    <a:pt x="29" y="127"/>
                    <a:pt x="1" y="99"/>
                    <a:pt x="0" y="66"/>
                  </a:cubicBezTo>
                  <a:cubicBezTo>
                    <a:pt x="0" y="49"/>
                    <a:pt x="6" y="32"/>
                    <a:pt x="18" y="20"/>
                  </a:cubicBezTo>
                  <a:cubicBezTo>
                    <a:pt x="30" y="7"/>
                    <a:pt x="47" y="0"/>
                    <a:pt x="64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5"/>
                    <a:pt x="73" y="58"/>
                    <a:pt x="77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5" y="58"/>
                    <a:pt x="127" y="61"/>
                    <a:pt x="127" y="64"/>
                  </a:cubicBezTo>
                  <a:cubicBezTo>
                    <a:pt x="127" y="81"/>
                    <a:pt x="121" y="98"/>
                    <a:pt x="108" y="110"/>
                  </a:cubicBezTo>
                  <a:cubicBezTo>
                    <a:pt x="96" y="121"/>
                    <a:pt x="81" y="128"/>
                    <a:pt x="64" y="128"/>
                  </a:cubicBezTo>
                  <a:moveTo>
                    <a:pt x="58" y="14"/>
                  </a:moveTo>
                  <a:cubicBezTo>
                    <a:pt x="46" y="15"/>
                    <a:pt x="36" y="20"/>
                    <a:pt x="27" y="29"/>
                  </a:cubicBezTo>
                  <a:cubicBezTo>
                    <a:pt x="18" y="39"/>
                    <a:pt x="13" y="52"/>
                    <a:pt x="13" y="65"/>
                  </a:cubicBezTo>
                  <a:cubicBezTo>
                    <a:pt x="14" y="92"/>
                    <a:pt x="36" y="114"/>
                    <a:pt x="62" y="115"/>
                  </a:cubicBezTo>
                  <a:cubicBezTo>
                    <a:pt x="76" y="115"/>
                    <a:pt x="89" y="110"/>
                    <a:pt x="99" y="100"/>
                  </a:cubicBezTo>
                  <a:cubicBezTo>
                    <a:pt x="108" y="92"/>
                    <a:pt x="113" y="82"/>
                    <a:pt x="114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66" y="70"/>
                    <a:pt x="58" y="62"/>
                    <a:pt x="58" y="51"/>
                  </a:cubicBezTo>
                  <a:lnTo>
                    <a:pt x="5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7"/>
            <p:cNvSpPr/>
            <p:nvPr/>
          </p:nvSpPr>
          <p:spPr bwMode="auto">
            <a:xfrm>
              <a:off x="3062319" y="3348041"/>
              <a:ext cx="263528" cy="261938"/>
            </a:xfrm>
            <a:custGeom>
              <a:avLst/>
              <a:gdLst>
                <a:gd name="T0" fmla="*/ 63 w 70"/>
                <a:gd name="T1" fmla="*/ 70 h 70"/>
                <a:gd name="T2" fmla="*/ 13 w 70"/>
                <a:gd name="T3" fmla="*/ 70 h 70"/>
                <a:gd name="T4" fmla="*/ 0 w 70"/>
                <a:gd name="T5" fmla="*/ 57 h 70"/>
                <a:gd name="T6" fmla="*/ 0 w 70"/>
                <a:gd name="T7" fmla="*/ 6 h 70"/>
                <a:gd name="T8" fmla="*/ 6 w 70"/>
                <a:gd name="T9" fmla="*/ 0 h 70"/>
                <a:gd name="T10" fmla="*/ 54 w 70"/>
                <a:gd name="T11" fmla="*/ 21 h 70"/>
                <a:gd name="T12" fmla="*/ 56 w 70"/>
                <a:gd name="T13" fmla="*/ 24 h 70"/>
                <a:gd name="T14" fmla="*/ 55 w 70"/>
                <a:gd name="T15" fmla="*/ 33 h 70"/>
                <a:gd name="T16" fmla="*/ 46 w 70"/>
                <a:gd name="T17" fmla="*/ 32 h 70"/>
                <a:gd name="T18" fmla="*/ 44 w 70"/>
                <a:gd name="T19" fmla="*/ 30 h 70"/>
                <a:gd name="T20" fmla="*/ 13 w 70"/>
                <a:gd name="T21" fmla="*/ 13 h 70"/>
                <a:gd name="T22" fmla="*/ 13 w 70"/>
                <a:gd name="T23" fmla="*/ 57 h 70"/>
                <a:gd name="T24" fmla="*/ 57 w 70"/>
                <a:gd name="T25" fmla="*/ 57 h 70"/>
                <a:gd name="T26" fmla="*/ 56 w 70"/>
                <a:gd name="T27" fmla="*/ 54 h 70"/>
                <a:gd name="T28" fmla="*/ 61 w 70"/>
                <a:gd name="T29" fmla="*/ 46 h 70"/>
                <a:gd name="T30" fmla="*/ 69 w 70"/>
                <a:gd name="T31" fmla="*/ 51 h 70"/>
                <a:gd name="T32" fmla="*/ 70 w 70"/>
                <a:gd name="T33" fmla="*/ 64 h 70"/>
                <a:gd name="T34" fmla="*/ 63 w 70"/>
                <a:gd name="T3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70">
                  <a:moveTo>
                    <a:pt x="63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6" y="70"/>
                    <a:pt x="0" y="64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42" y="8"/>
                    <a:pt x="54" y="21"/>
                  </a:cubicBezTo>
                  <a:cubicBezTo>
                    <a:pt x="55" y="22"/>
                    <a:pt x="55" y="23"/>
                    <a:pt x="56" y="24"/>
                  </a:cubicBezTo>
                  <a:cubicBezTo>
                    <a:pt x="58" y="27"/>
                    <a:pt x="58" y="31"/>
                    <a:pt x="55" y="33"/>
                  </a:cubicBezTo>
                  <a:cubicBezTo>
                    <a:pt x="52" y="35"/>
                    <a:pt x="48" y="35"/>
                    <a:pt x="46" y="32"/>
                  </a:cubicBezTo>
                  <a:cubicBezTo>
                    <a:pt x="46" y="31"/>
                    <a:pt x="45" y="31"/>
                    <a:pt x="44" y="30"/>
                  </a:cubicBezTo>
                  <a:cubicBezTo>
                    <a:pt x="36" y="21"/>
                    <a:pt x="25" y="15"/>
                    <a:pt x="13" y="13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4"/>
                  </a:cubicBezTo>
                  <a:cubicBezTo>
                    <a:pt x="55" y="50"/>
                    <a:pt x="58" y="47"/>
                    <a:pt x="61" y="46"/>
                  </a:cubicBezTo>
                  <a:cubicBezTo>
                    <a:pt x="65" y="46"/>
                    <a:pt x="68" y="48"/>
                    <a:pt x="69" y="51"/>
                  </a:cubicBezTo>
                  <a:cubicBezTo>
                    <a:pt x="69" y="55"/>
                    <a:pt x="70" y="59"/>
                    <a:pt x="70" y="64"/>
                  </a:cubicBezTo>
                  <a:cubicBezTo>
                    <a:pt x="70" y="67"/>
                    <a:pt x="67" y="70"/>
                    <a:pt x="63" y="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插入</a:t>
            </a:r>
            <a:r>
              <a: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钥匙，打开浏览器，输入网址</a:t>
            </a:r>
            <a:r>
              <a: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http://112.124.57.60:3000/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92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注意：发票需在开标结束后申请。</a:t>
            </a:r>
            <a:endParaRPr lang="zh-CN" altLang="en-US" sz="16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8475" y="918210"/>
            <a:ext cx="619379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点击右上角【您好，请登录】，在弹出窗口点击【</a:t>
            </a:r>
            <a:r>
              <a: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登录】。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95730" y="1323975"/>
            <a:ext cx="4283710" cy="3082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94475" y="1382395"/>
            <a:ext cx="3688080" cy="32721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点击右上角【服务中心】。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78965" y="1153160"/>
            <a:ext cx="8086725" cy="37750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完善企业信息并保存，点击左侧【我的订单】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9125" y="1290320"/>
            <a:ext cx="10410825" cy="36804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7710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点击【我的投标保函】，找到需开发票项目，点击【通过】。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2085" y="1092200"/>
            <a:ext cx="8509000" cy="39293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285" y="4928235"/>
            <a:ext cx="1081468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点击右下角【发票申请】，在弹出页面完善信息，点击【提交申请】。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操作完成后，等待发票开出，发票会发送到您所填写的【购方邮箱】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（全电发票</a:t>
            </a:r>
            <a:r>
              <a:rPr lang="en-US" alt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1-3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个工作日开出，超时未收到需联系客服，</a:t>
            </a:r>
            <a:r>
              <a:rPr lang="zh-CN" altLang="en-US" sz="14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r>
              <a:rPr lang="zh-CN" altLang="en-US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5" name="图片 4" descr="17050557956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1237615"/>
            <a:ext cx="7051675" cy="3990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88915" y="1486535"/>
            <a:ext cx="5951220" cy="27095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9"/>
          <p:cNvSpPr txBox="1"/>
          <p:nvPr/>
        </p:nvSpPr>
        <p:spPr>
          <a:xfrm>
            <a:off x="2012260" y="2795275"/>
            <a:ext cx="820243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endParaRPr lang="zh-CN" altLang="en-US" sz="7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53187" y="1918635"/>
            <a:ext cx="5739820" cy="30101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半闭框 1"/>
          <p:cNvSpPr/>
          <p:nvPr/>
        </p:nvSpPr>
        <p:spPr>
          <a:xfrm>
            <a:off x="0" y="0"/>
            <a:ext cx="4230309" cy="423030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半闭框 32"/>
          <p:cNvSpPr/>
          <p:nvPr/>
        </p:nvSpPr>
        <p:spPr>
          <a:xfrm rot="10800000">
            <a:off x="7961691" y="2627691"/>
            <a:ext cx="4230309" cy="423030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1629" r="3804" b="44823"/>
          <a:stretch>
            <a:fillRect/>
          </a:stretch>
        </p:blipFill>
        <p:spPr>
          <a:xfrm>
            <a:off x="0" y="2601711"/>
            <a:ext cx="12191999" cy="4256289"/>
          </a:xfrm>
          <a:prstGeom prst="rect">
            <a:avLst/>
          </a:prstGeom>
        </p:spPr>
      </p:pic>
      <p:sp>
        <p:nvSpPr>
          <p:cNvPr id="4" name="箭头: 五边形 3"/>
          <p:cNvSpPr/>
          <p:nvPr/>
        </p:nvSpPr>
        <p:spPr>
          <a:xfrm rot="5400000">
            <a:off x="3432627" y="-3432628"/>
            <a:ext cx="5326743" cy="12192000"/>
          </a:xfrm>
          <a:prstGeom prst="homePlate">
            <a:avLst>
              <a:gd name="adj" fmla="val 2193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388000" y="4339771"/>
            <a:ext cx="1416000" cy="1416000"/>
            <a:chOff x="8731196" y="2106851"/>
            <a:chExt cx="2297202" cy="2297202"/>
          </a:xfrm>
        </p:grpSpPr>
        <p:grpSp>
          <p:nvGrpSpPr>
            <p:cNvPr id="8" name="组合 7"/>
            <p:cNvGrpSpPr/>
            <p:nvPr/>
          </p:nvGrpSpPr>
          <p:grpSpPr>
            <a:xfrm>
              <a:off x="8731196" y="2106851"/>
              <a:ext cx="2297202" cy="2297202"/>
              <a:chOff x="1677608" y="2996952"/>
              <a:chExt cx="1395643" cy="1395643"/>
            </a:xfrm>
          </p:grpSpPr>
          <p:sp>
            <p:nvSpPr>
              <p:cNvPr id="10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29"/>
              <p:cNvSpPr>
                <a:spLocks noChangeAspect="1"/>
              </p:cNvSpPr>
              <p:nvPr/>
            </p:nvSpPr>
            <p:spPr>
              <a:xfrm>
                <a:off x="1780432" y="3099776"/>
                <a:ext cx="1189995" cy="1189995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494218" y="2502083"/>
              <a:ext cx="772629" cy="164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48"/>
          <p:cNvSpPr txBox="1"/>
          <p:nvPr/>
        </p:nvSpPr>
        <p:spPr>
          <a:xfrm>
            <a:off x="3537479" y="2200144"/>
            <a:ext cx="5117038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在线投保流程</a:t>
            </a:r>
            <a:endParaRPr lang="zh-CN" altLang="en-US" sz="54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54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54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8"/>
          <p:cNvSpPr/>
          <p:nvPr/>
        </p:nvSpPr>
        <p:spPr>
          <a:xfrm>
            <a:off x="5632863" y="1079332"/>
            <a:ext cx="926273" cy="9262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5809355" y="1206553"/>
            <a:ext cx="574681" cy="574676"/>
            <a:chOff x="2751166" y="3348041"/>
            <a:chExt cx="574681" cy="574676"/>
          </a:xfrm>
        </p:grpSpPr>
        <p:sp>
          <p:nvSpPr>
            <p:cNvPr id="22" name="Freeform 136"/>
            <p:cNvSpPr>
              <a:spLocks noEditPoints="1"/>
            </p:cNvSpPr>
            <p:nvPr/>
          </p:nvSpPr>
          <p:spPr bwMode="auto">
            <a:xfrm>
              <a:off x="2751166" y="3441704"/>
              <a:ext cx="476255" cy="481013"/>
            </a:xfrm>
            <a:custGeom>
              <a:avLst/>
              <a:gdLst>
                <a:gd name="T0" fmla="*/ 64 w 127"/>
                <a:gd name="T1" fmla="*/ 128 h 128"/>
                <a:gd name="T2" fmla="*/ 62 w 127"/>
                <a:gd name="T3" fmla="*/ 128 h 128"/>
                <a:gd name="T4" fmla="*/ 0 w 127"/>
                <a:gd name="T5" fmla="*/ 66 h 128"/>
                <a:gd name="T6" fmla="*/ 18 w 127"/>
                <a:gd name="T7" fmla="*/ 20 h 128"/>
                <a:gd name="T8" fmla="*/ 64 w 127"/>
                <a:gd name="T9" fmla="*/ 0 h 128"/>
                <a:gd name="T10" fmla="*/ 70 w 127"/>
                <a:gd name="T11" fmla="*/ 7 h 128"/>
                <a:gd name="T12" fmla="*/ 70 w 127"/>
                <a:gd name="T13" fmla="*/ 51 h 128"/>
                <a:gd name="T14" fmla="*/ 77 w 127"/>
                <a:gd name="T15" fmla="*/ 58 h 128"/>
                <a:gd name="T16" fmla="*/ 121 w 127"/>
                <a:gd name="T17" fmla="*/ 58 h 128"/>
                <a:gd name="T18" fmla="*/ 127 w 127"/>
                <a:gd name="T19" fmla="*/ 64 h 128"/>
                <a:gd name="T20" fmla="*/ 108 w 127"/>
                <a:gd name="T21" fmla="*/ 110 h 128"/>
                <a:gd name="T22" fmla="*/ 64 w 127"/>
                <a:gd name="T23" fmla="*/ 128 h 128"/>
                <a:gd name="T24" fmla="*/ 58 w 127"/>
                <a:gd name="T25" fmla="*/ 14 h 128"/>
                <a:gd name="T26" fmla="*/ 27 w 127"/>
                <a:gd name="T27" fmla="*/ 29 h 128"/>
                <a:gd name="T28" fmla="*/ 13 w 127"/>
                <a:gd name="T29" fmla="*/ 65 h 128"/>
                <a:gd name="T30" fmla="*/ 62 w 127"/>
                <a:gd name="T31" fmla="*/ 115 h 128"/>
                <a:gd name="T32" fmla="*/ 99 w 127"/>
                <a:gd name="T33" fmla="*/ 100 h 128"/>
                <a:gd name="T34" fmla="*/ 114 w 127"/>
                <a:gd name="T35" fmla="*/ 70 h 128"/>
                <a:gd name="T36" fmla="*/ 77 w 127"/>
                <a:gd name="T37" fmla="*/ 70 h 128"/>
                <a:gd name="T38" fmla="*/ 58 w 127"/>
                <a:gd name="T39" fmla="*/ 51 h 128"/>
                <a:gd name="T40" fmla="*/ 58 w 127"/>
                <a:gd name="T41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4" y="128"/>
                  </a:moveTo>
                  <a:cubicBezTo>
                    <a:pt x="63" y="128"/>
                    <a:pt x="63" y="128"/>
                    <a:pt x="62" y="128"/>
                  </a:cubicBezTo>
                  <a:cubicBezTo>
                    <a:pt x="29" y="127"/>
                    <a:pt x="1" y="99"/>
                    <a:pt x="0" y="66"/>
                  </a:cubicBezTo>
                  <a:cubicBezTo>
                    <a:pt x="0" y="49"/>
                    <a:pt x="6" y="32"/>
                    <a:pt x="18" y="20"/>
                  </a:cubicBezTo>
                  <a:cubicBezTo>
                    <a:pt x="30" y="7"/>
                    <a:pt x="47" y="0"/>
                    <a:pt x="64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5"/>
                    <a:pt x="73" y="58"/>
                    <a:pt x="77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5" y="58"/>
                    <a:pt x="127" y="61"/>
                    <a:pt x="127" y="64"/>
                  </a:cubicBezTo>
                  <a:cubicBezTo>
                    <a:pt x="127" y="81"/>
                    <a:pt x="121" y="98"/>
                    <a:pt x="108" y="110"/>
                  </a:cubicBezTo>
                  <a:cubicBezTo>
                    <a:pt x="96" y="121"/>
                    <a:pt x="81" y="128"/>
                    <a:pt x="64" y="128"/>
                  </a:cubicBezTo>
                  <a:moveTo>
                    <a:pt x="58" y="14"/>
                  </a:moveTo>
                  <a:cubicBezTo>
                    <a:pt x="46" y="15"/>
                    <a:pt x="36" y="20"/>
                    <a:pt x="27" y="29"/>
                  </a:cubicBezTo>
                  <a:cubicBezTo>
                    <a:pt x="18" y="39"/>
                    <a:pt x="13" y="52"/>
                    <a:pt x="13" y="65"/>
                  </a:cubicBezTo>
                  <a:cubicBezTo>
                    <a:pt x="14" y="92"/>
                    <a:pt x="36" y="114"/>
                    <a:pt x="62" y="115"/>
                  </a:cubicBezTo>
                  <a:cubicBezTo>
                    <a:pt x="76" y="115"/>
                    <a:pt x="89" y="110"/>
                    <a:pt x="99" y="100"/>
                  </a:cubicBezTo>
                  <a:cubicBezTo>
                    <a:pt x="108" y="92"/>
                    <a:pt x="113" y="82"/>
                    <a:pt x="114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66" y="70"/>
                    <a:pt x="58" y="62"/>
                    <a:pt x="58" y="51"/>
                  </a:cubicBezTo>
                  <a:lnTo>
                    <a:pt x="5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7"/>
            <p:cNvSpPr/>
            <p:nvPr/>
          </p:nvSpPr>
          <p:spPr bwMode="auto">
            <a:xfrm>
              <a:off x="3062319" y="3348041"/>
              <a:ext cx="263528" cy="261938"/>
            </a:xfrm>
            <a:custGeom>
              <a:avLst/>
              <a:gdLst>
                <a:gd name="T0" fmla="*/ 63 w 70"/>
                <a:gd name="T1" fmla="*/ 70 h 70"/>
                <a:gd name="T2" fmla="*/ 13 w 70"/>
                <a:gd name="T3" fmla="*/ 70 h 70"/>
                <a:gd name="T4" fmla="*/ 0 w 70"/>
                <a:gd name="T5" fmla="*/ 57 h 70"/>
                <a:gd name="T6" fmla="*/ 0 w 70"/>
                <a:gd name="T7" fmla="*/ 6 h 70"/>
                <a:gd name="T8" fmla="*/ 6 w 70"/>
                <a:gd name="T9" fmla="*/ 0 h 70"/>
                <a:gd name="T10" fmla="*/ 54 w 70"/>
                <a:gd name="T11" fmla="*/ 21 h 70"/>
                <a:gd name="T12" fmla="*/ 56 w 70"/>
                <a:gd name="T13" fmla="*/ 24 h 70"/>
                <a:gd name="T14" fmla="*/ 55 w 70"/>
                <a:gd name="T15" fmla="*/ 33 h 70"/>
                <a:gd name="T16" fmla="*/ 46 w 70"/>
                <a:gd name="T17" fmla="*/ 32 h 70"/>
                <a:gd name="T18" fmla="*/ 44 w 70"/>
                <a:gd name="T19" fmla="*/ 30 h 70"/>
                <a:gd name="T20" fmla="*/ 13 w 70"/>
                <a:gd name="T21" fmla="*/ 13 h 70"/>
                <a:gd name="T22" fmla="*/ 13 w 70"/>
                <a:gd name="T23" fmla="*/ 57 h 70"/>
                <a:gd name="T24" fmla="*/ 57 w 70"/>
                <a:gd name="T25" fmla="*/ 57 h 70"/>
                <a:gd name="T26" fmla="*/ 56 w 70"/>
                <a:gd name="T27" fmla="*/ 54 h 70"/>
                <a:gd name="T28" fmla="*/ 61 w 70"/>
                <a:gd name="T29" fmla="*/ 46 h 70"/>
                <a:gd name="T30" fmla="*/ 69 w 70"/>
                <a:gd name="T31" fmla="*/ 51 h 70"/>
                <a:gd name="T32" fmla="*/ 70 w 70"/>
                <a:gd name="T33" fmla="*/ 64 h 70"/>
                <a:gd name="T34" fmla="*/ 63 w 70"/>
                <a:gd name="T3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70">
                  <a:moveTo>
                    <a:pt x="63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6" y="70"/>
                    <a:pt x="0" y="64"/>
                    <a:pt x="0" y="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" y="0"/>
                    <a:pt x="42" y="8"/>
                    <a:pt x="54" y="21"/>
                  </a:cubicBezTo>
                  <a:cubicBezTo>
                    <a:pt x="55" y="22"/>
                    <a:pt x="55" y="23"/>
                    <a:pt x="56" y="24"/>
                  </a:cubicBezTo>
                  <a:cubicBezTo>
                    <a:pt x="58" y="27"/>
                    <a:pt x="58" y="31"/>
                    <a:pt x="55" y="33"/>
                  </a:cubicBezTo>
                  <a:cubicBezTo>
                    <a:pt x="52" y="35"/>
                    <a:pt x="48" y="35"/>
                    <a:pt x="46" y="32"/>
                  </a:cubicBezTo>
                  <a:cubicBezTo>
                    <a:pt x="46" y="31"/>
                    <a:pt x="45" y="31"/>
                    <a:pt x="44" y="30"/>
                  </a:cubicBezTo>
                  <a:cubicBezTo>
                    <a:pt x="36" y="21"/>
                    <a:pt x="25" y="15"/>
                    <a:pt x="13" y="13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6" y="55"/>
                    <a:pt x="56" y="54"/>
                  </a:cubicBezTo>
                  <a:cubicBezTo>
                    <a:pt x="55" y="50"/>
                    <a:pt x="58" y="47"/>
                    <a:pt x="61" y="46"/>
                  </a:cubicBezTo>
                  <a:cubicBezTo>
                    <a:pt x="65" y="46"/>
                    <a:pt x="68" y="48"/>
                    <a:pt x="69" y="51"/>
                  </a:cubicBezTo>
                  <a:cubicBezTo>
                    <a:pt x="69" y="55"/>
                    <a:pt x="70" y="59"/>
                    <a:pt x="70" y="64"/>
                  </a:cubicBezTo>
                  <a:cubicBezTo>
                    <a:pt x="70" y="67"/>
                    <a:pt x="67" y="70"/>
                    <a:pt x="63" y="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36867" y="1318911"/>
            <a:ext cx="11005820" cy="4693285"/>
            <a:chOff x="374821" y="1654577"/>
            <a:chExt cx="11005820" cy="4693285"/>
          </a:xfrm>
        </p:grpSpPr>
        <p:sp>
          <p:nvSpPr>
            <p:cNvPr id="11" name="矩形 10"/>
            <p:cNvSpPr/>
            <p:nvPr/>
          </p:nvSpPr>
          <p:spPr>
            <a:xfrm>
              <a:off x="663746" y="5079767"/>
              <a:ext cx="10716895" cy="126809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>
                <a:lnSpc>
                  <a:spcPct val="130000"/>
                </a:lnSpc>
              </a:pPr>
              <a:endParaRPr lang="en-US" alt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</a:t>
              </a:r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登录开封市公共资源交易平台官网，选择【登陆政采</a:t>
              </a:r>
              <a:r>
                <a:rPr lang="en-US" altLang="zh-CN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工程产权业务系统】插入</a:t>
              </a:r>
              <a:r>
                <a:rPr lang="en-US" altLang="zh-CN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CA</a:t>
              </a:r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证书，点击【</a:t>
              </a:r>
              <a:r>
                <a:rPr lang="en-US" altLang="zh-CN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CA</a:t>
              </a:r>
              <a:r>
                <a: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登陆】</a:t>
              </a:r>
              <a:endPara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注：如遇</a:t>
              </a:r>
              <a:r>
                <a:rPr lang="en-US" altLang="zh-CN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CA</a:t>
              </a:r>
              <a:r>
                <a:rPr lang="zh-CN" altLang="en-US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锁问题，可联系交易平台技术公司，电话：</a:t>
              </a:r>
              <a:r>
                <a:rPr lang="en-US" altLang="zh-CN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400</a:t>
              </a:r>
              <a:r>
                <a:rPr lang="zh-CN" altLang="en-US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-717-</a:t>
              </a:r>
              <a:r>
                <a:rPr lang="en-US" altLang="zh-CN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8722</a:t>
              </a:r>
              <a:r>
                <a:rPr lang="zh-CN" altLang="en-US" sz="1400" dirty="0">
                  <a:solidFill>
                    <a:srgbClr val="92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（郑州信源信息技术股份有限公司）</a:t>
              </a:r>
              <a:endParaRPr lang="zh-CN" altLang="en-US" sz="1400" dirty="0">
                <a:solidFill>
                  <a:srgbClr val="92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1400" dirty="0">
                <a:solidFill>
                  <a:srgbClr val="92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4821" y="1654577"/>
              <a:ext cx="221107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400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11140" y="1085850"/>
            <a:ext cx="5840095" cy="37160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55040" y="2158365"/>
            <a:ext cx="3872230" cy="163385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16980000">
            <a:off x="9556115" y="3702050"/>
            <a:ext cx="559435" cy="1866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点击【参与投标】，选择要投标的项目后再点击右侧【参与投标】，进入投标界面。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3089"/>
          <a:stretch>
            <a:fillRect/>
          </a:stretch>
        </p:blipFill>
        <p:spPr>
          <a:xfrm>
            <a:off x="1400175" y="1378585"/>
            <a:ext cx="9391650" cy="3398520"/>
          </a:xfrm>
          <a:prstGeom prst="rect">
            <a:avLst/>
          </a:prstGeom>
        </p:spPr>
      </p:pic>
      <p:sp>
        <p:nvSpPr>
          <p:cNvPr id="2" name="上箭头 1"/>
          <p:cNvSpPr/>
          <p:nvPr/>
        </p:nvSpPr>
        <p:spPr>
          <a:xfrm rot="2820000">
            <a:off x="3408680" y="2952115"/>
            <a:ext cx="205105" cy="816610"/>
          </a:xfrm>
          <a:prstGeom prst="upArrow">
            <a:avLst>
              <a:gd name="adj1" fmla="val 21864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先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在界面左侧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任务栏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选择【文件下载及网上投标】，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然后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右侧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【下载文件】按钮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，下载项目文件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834"/>
          <a:stretch>
            <a:fillRect/>
          </a:stretch>
        </p:blipFill>
        <p:spPr>
          <a:xfrm>
            <a:off x="1026795" y="1119505"/>
            <a:ext cx="10304145" cy="4139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14425" y="4928235"/>
            <a:ext cx="10427970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文件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下载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完成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，在左侧任务栏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点击【保函办理及保证金绑定】，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然后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</a:t>
            </a:r>
            <a:r>
              <a:rPr lang="zh-CN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右侧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【保函办理】按钮。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6894"/>
          <a:stretch>
            <a:fillRect/>
          </a:stretch>
        </p:blipFill>
        <p:spPr>
          <a:xfrm>
            <a:off x="563880" y="1421765"/>
            <a:ext cx="10978515" cy="3506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在弹出窗口点击【办理保函】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（如不显示弹出窗口，在浏览器设置里找到【网页设置】，取消【不允许任何网站显示弹出式窗口】前的勾选，刷新页面即可）</a:t>
            </a:r>
            <a:endParaRPr sz="1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3720" t="2806" r="1435" b="23080"/>
          <a:stretch>
            <a:fillRect/>
          </a:stretch>
        </p:blipFill>
        <p:spPr>
          <a:xfrm>
            <a:off x="688975" y="1541780"/>
            <a:ext cx="6012815" cy="2957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35345" y="2287905"/>
            <a:ext cx="5503545" cy="2795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4"/>
          <p:cNvSpPr txBox="1"/>
          <p:nvPr/>
        </p:nvSpPr>
        <p:spPr>
          <a:xfrm>
            <a:off x="3142615" y="371475"/>
            <a:ext cx="2020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客服热线：0371-23253876</a:t>
            </a:r>
            <a:endParaRPr lang="zh-CN" altLang="en-US" sz="1200" dirty="0">
              <a:solidFill>
                <a:sysClr val="windowText" lastClr="000000"/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9718935" y="441506"/>
            <a:ext cx="2473065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25270" y="4928235"/>
            <a:ext cx="10017125" cy="1083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</a:pP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6.</a:t>
            </a: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选择【景新电子保函】</a:t>
            </a:r>
            <a:r>
              <a:rPr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rgbClr val="9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景新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030" b="26250"/>
          <a:stretch>
            <a:fillRect/>
          </a:stretch>
        </p:blipFill>
        <p:spPr>
          <a:xfrm>
            <a:off x="154940" y="202565"/>
            <a:ext cx="2517140" cy="786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283" t="2806" r="1435" b="13659"/>
          <a:stretch>
            <a:fillRect/>
          </a:stretch>
        </p:blipFill>
        <p:spPr>
          <a:xfrm>
            <a:off x="2422525" y="1386840"/>
            <a:ext cx="6894195" cy="3333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977" t="1071" r="9108" b="1154"/>
          <a:stretch>
            <a:fillRect/>
          </a:stretch>
        </p:blipFill>
        <p:spPr>
          <a:xfrm>
            <a:off x="2493645" y="988695"/>
            <a:ext cx="7034530" cy="40360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10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11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12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13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OWE1ZGYwMzFhYjA3NDAxOGRmNmVhZjliYjg4MjJiYTYifQ=="/>
  <p:tag name="commondata" val="eyJjb3VudCI6MSwiaGRpZCI6ImU2ZmFhYTliNWMwMjAxMTc4MGRjYTE2MmQxMmUyZTkzIiwidXNlckNvdW50IjoxfQ=="/>
</p:tagLst>
</file>

<file path=ppt/tags/tag6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7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8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ags/tag9.xml><?xml version="1.0" encoding="utf-8"?>
<p:tagLst xmlns:p="http://schemas.openxmlformats.org/presentationml/2006/main">
  <p:tag name="KSO_WM_DIAGRAM_VIRTUALLY_FRAME" val="{&quot;height&quot;:288.6,&quot;left&quot;:529.85,&quot;top&quot;:161.3,&quot;width&quot;:250.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1649</Words>
  <Application>WPS 演示</Application>
  <PresentationFormat>宽屏</PresentationFormat>
  <Paragraphs>171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BrushScript BT</vt:lpstr>
      <vt:lpstr>Mongolian Baiti</vt:lpstr>
      <vt:lpstr>微软雅黑 Light</vt:lpstr>
      <vt:lpstr>DIN-BoldItalic</vt:lpstr>
      <vt:lpstr>微软雅黑</vt:lpstr>
      <vt:lpstr>方正兰亭细黑_GBK_M</vt:lpstr>
      <vt:lpstr>黑体</vt:lpstr>
      <vt:lpstr>等线</vt:lpstr>
      <vt:lpstr>Arial Unicode MS</vt:lpstr>
      <vt:lpstr>等线 Light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Rainny</cp:lastModifiedBy>
  <cp:revision>208</cp:revision>
  <dcterms:created xsi:type="dcterms:W3CDTF">2019-01-02T14:23:00Z</dcterms:created>
  <dcterms:modified xsi:type="dcterms:W3CDTF">2024-02-06T03:57:40Z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F9E8C9442E8C4F918D704D48BCD8D304_11</vt:lpwstr>
  </property>
  <property fmtid="{D5CDD505-2E9C-101B-9397-08002B2CF9AE}" pid="3" name="KSOProductBuildVer">
    <vt:lpwstr>2052-12.1.0.16250</vt:lpwstr>
  </property>
  <property fmtid="{D5CDD505-2E9C-101B-9397-08002B2CF9AE}" pid="4" name="KSOTemplateUUID">
    <vt:lpwstr>v1.0_mb_r08ZGzT7WwCaOYyz3vzWYg==</vt:lpwstr>
  </property>
</Properties>
</file>